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62" r:id="rId5"/>
    <p:sldId id="259" r:id="rId6"/>
    <p:sldId id="260" r:id="rId7"/>
    <p:sldId id="256" r:id="rId8"/>
    <p:sldId id="258" r:id="rId9"/>
    <p:sldId id="267" r:id="rId10"/>
    <p:sldId id="268" r:id="rId11"/>
    <p:sldId id="261" r:id="rId12"/>
    <p:sldId id="266" r:id="rId13"/>
    <p:sldId id="269" r:id="rId14"/>
    <p:sldId id="265" r:id="rId15"/>
    <p:sldId id="26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zzie Ayton" initials="LA" lastIdx="8" clrIdx="0">
    <p:extLst>
      <p:ext uri="{19B8F6BF-5375-455C-9EA6-DF929625EA0E}">
        <p15:presenceInfo xmlns:p15="http://schemas.microsoft.com/office/powerpoint/2012/main" userId="S::lizzie@weareyellowball.com::b8d7b67d-2e34-4f89-9e9c-36ed938a56cb" providerId="AD"/>
      </p:ext>
    </p:extLst>
  </p:cmAuthor>
  <p:cmAuthor id="2" name="Polly Gilbert" initials="PG" lastIdx="9" clrIdx="1">
    <p:extLst>
      <p:ext uri="{19B8F6BF-5375-455C-9EA6-DF929625EA0E}">
        <p15:presenceInfo xmlns:p15="http://schemas.microsoft.com/office/powerpoint/2012/main" userId="S::Polly@goodbox.com::fb833ffe-cb8d-4b90-8011-92d7bc7ede8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64"/>
    <a:srgbClr val="412378"/>
    <a:srgbClr val="F2F2F2"/>
    <a:srgbClr val="202529"/>
    <a:srgbClr val="58595B"/>
    <a:srgbClr val="212529"/>
    <a:srgbClr val="DAD6D2"/>
    <a:srgbClr val="2DC3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363DBA-B210-4477-9B31-04D4373410A8}" v="2" dt="2022-03-16T11:31:47.4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78151D-F965-4892-A473-68CE7DEFA454}" type="datetimeFigureOut">
              <a:rPr lang="en-GB" smtClean="0"/>
              <a:t>27/04/2022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3772B5-4334-4E16-9CFC-FD13845A2CA4}" type="slidenum">
              <a:rPr lang="en-GB" smtClean="0"/>
              <a:t>‹#›</a:t>
            </a:fld>
            <a:endParaRPr lang="en-GB" dirty="0"/>
          </a:p>
        </p:txBody>
      </p:sp>
    </p:spTree>
    <p:extLst>
      <p:ext uri="{BB962C8B-B14F-4D97-AF65-F5344CB8AC3E}">
        <p14:creationId xmlns:p14="http://schemas.microsoft.com/office/powerpoint/2010/main" val="2006875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D3772B5-4334-4E16-9CFC-FD13845A2CA4}" type="slidenum">
              <a:rPr lang="en-GB" smtClean="0"/>
              <a:t>3</a:t>
            </a:fld>
            <a:endParaRPr lang="en-GB" dirty="0"/>
          </a:p>
        </p:txBody>
      </p:sp>
    </p:spTree>
    <p:extLst>
      <p:ext uri="{BB962C8B-B14F-4D97-AF65-F5344CB8AC3E}">
        <p14:creationId xmlns:p14="http://schemas.microsoft.com/office/powerpoint/2010/main" val="3209636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3772B5-4334-4E16-9CFC-FD13845A2CA4}" type="slidenum">
              <a:rPr lang="en-GB" smtClean="0"/>
              <a:t>4</a:t>
            </a:fld>
            <a:endParaRPr lang="en-GB"/>
          </a:p>
        </p:txBody>
      </p:sp>
    </p:spTree>
    <p:extLst>
      <p:ext uri="{BB962C8B-B14F-4D97-AF65-F5344CB8AC3E}">
        <p14:creationId xmlns:p14="http://schemas.microsoft.com/office/powerpoint/2010/main" val="928704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D3772B5-4334-4E16-9CFC-FD13845A2CA4}" type="slidenum">
              <a:rPr lang="en-GB" smtClean="0"/>
              <a:t>6</a:t>
            </a:fld>
            <a:endParaRPr lang="en-GB" dirty="0"/>
          </a:p>
        </p:txBody>
      </p:sp>
    </p:spTree>
    <p:extLst>
      <p:ext uri="{BB962C8B-B14F-4D97-AF65-F5344CB8AC3E}">
        <p14:creationId xmlns:p14="http://schemas.microsoft.com/office/powerpoint/2010/main" val="1883775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3772B5-4334-4E16-9CFC-FD13845A2CA4}" type="slidenum">
              <a:rPr lang="en-GB" smtClean="0"/>
              <a:t>7</a:t>
            </a:fld>
            <a:endParaRPr lang="en-GB" dirty="0"/>
          </a:p>
        </p:txBody>
      </p:sp>
    </p:spTree>
    <p:extLst>
      <p:ext uri="{BB962C8B-B14F-4D97-AF65-F5344CB8AC3E}">
        <p14:creationId xmlns:p14="http://schemas.microsoft.com/office/powerpoint/2010/main" val="928704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3772B5-4334-4E16-9CFC-FD13845A2CA4}" type="slidenum">
              <a:rPr lang="en-GB" smtClean="0"/>
              <a:t>10</a:t>
            </a:fld>
            <a:endParaRPr lang="en-GB" dirty="0"/>
          </a:p>
        </p:txBody>
      </p:sp>
    </p:spTree>
    <p:extLst>
      <p:ext uri="{BB962C8B-B14F-4D97-AF65-F5344CB8AC3E}">
        <p14:creationId xmlns:p14="http://schemas.microsoft.com/office/powerpoint/2010/main" val="4198317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DEF1A-6252-4C51-BA3C-8BB1BA9924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8888226-61ED-4236-BA2B-DB51B69DAA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5DD6D6E-2D91-40AA-A3B6-4D230D915853}"/>
              </a:ext>
            </a:extLst>
          </p:cNvPr>
          <p:cNvSpPr>
            <a:spLocks noGrp="1"/>
          </p:cNvSpPr>
          <p:nvPr>
            <p:ph type="dt" sz="half" idx="10"/>
          </p:nvPr>
        </p:nvSpPr>
        <p:spPr/>
        <p:txBody>
          <a:bodyPr/>
          <a:lstStyle/>
          <a:p>
            <a:fld id="{08B5D368-2833-424A-80CB-C118F3A92CB4}" type="datetime1">
              <a:rPr lang="en-GB" smtClean="0"/>
              <a:t>27/04/2022</a:t>
            </a:fld>
            <a:endParaRPr lang="en-GB" dirty="0"/>
          </a:p>
        </p:txBody>
      </p:sp>
      <p:sp>
        <p:nvSpPr>
          <p:cNvPr id="5" name="Footer Placeholder 4">
            <a:extLst>
              <a:ext uri="{FF2B5EF4-FFF2-40B4-BE49-F238E27FC236}">
                <a16:creationId xmlns:a16="http://schemas.microsoft.com/office/drawing/2014/main" id="{404E2A61-C318-4537-AE04-401E32AC890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E87402C-3E2E-4940-98F3-58ECD6F07E72}"/>
              </a:ext>
            </a:extLst>
          </p:cNvPr>
          <p:cNvSpPr>
            <a:spLocks noGrp="1"/>
          </p:cNvSpPr>
          <p:nvPr>
            <p:ph type="sldNum" sz="quarter" idx="12"/>
          </p:nvPr>
        </p:nvSpPr>
        <p:spPr/>
        <p:txBody>
          <a:bodyPr/>
          <a:lstStyle/>
          <a:p>
            <a:fld id="{6D176154-EAD8-4A69-A219-79814AB44798}" type="slidenum">
              <a:rPr lang="en-GB" smtClean="0"/>
              <a:t>‹#›</a:t>
            </a:fld>
            <a:endParaRPr lang="en-GB" dirty="0"/>
          </a:p>
        </p:txBody>
      </p:sp>
    </p:spTree>
    <p:extLst>
      <p:ext uri="{BB962C8B-B14F-4D97-AF65-F5344CB8AC3E}">
        <p14:creationId xmlns:p14="http://schemas.microsoft.com/office/powerpoint/2010/main" val="1943647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9D929-60A1-4901-A4F5-5B2078BE17A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ACD94CB-3DFD-4D0E-B5AF-187C2C0E53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D8DA3F-8F44-432A-B230-62DD8407D99C}"/>
              </a:ext>
            </a:extLst>
          </p:cNvPr>
          <p:cNvSpPr>
            <a:spLocks noGrp="1"/>
          </p:cNvSpPr>
          <p:nvPr>
            <p:ph type="dt" sz="half" idx="10"/>
          </p:nvPr>
        </p:nvSpPr>
        <p:spPr/>
        <p:txBody>
          <a:bodyPr/>
          <a:lstStyle/>
          <a:p>
            <a:fld id="{1033A840-E534-4C37-9F63-6F70F88EA9BE}" type="datetime1">
              <a:rPr lang="en-GB" smtClean="0"/>
              <a:t>27/04/2022</a:t>
            </a:fld>
            <a:endParaRPr lang="en-GB" dirty="0"/>
          </a:p>
        </p:txBody>
      </p:sp>
      <p:sp>
        <p:nvSpPr>
          <p:cNvPr id="5" name="Footer Placeholder 4">
            <a:extLst>
              <a:ext uri="{FF2B5EF4-FFF2-40B4-BE49-F238E27FC236}">
                <a16:creationId xmlns:a16="http://schemas.microsoft.com/office/drawing/2014/main" id="{A5C6C1CD-48D7-469C-93BD-0DD22682D85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AC27A7B-021C-4211-8896-47AC5A6E709F}"/>
              </a:ext>
            </a:extLst>
          </p:cNvPr>
          <p:cNvSpPr>
            <a:spLocks noGrp="1"/>
          </p:cNvSpPr>
          <p:nvPr>
            <p:ph type="sldNum" sz="quarter" idx="12"/>
          </p:nvPr>
        </p:nvSpPr>
        <p:spPr/>
        <p:txBody>
          <a:bodyPr/>
          <a:lstStyle/>
          <a:p>
            <a:fld id="{6D176154-EAD8-4A69-A219-79814AB44798}" type="slidenum">
              <a:rPr lang="en-GB" smtClean="0"/>
              <a:t>‹#›</a:t>
            </a:fld>
            <a:endParaRPr lang="en-GB" dirty="0"/>
          </a:p>
        </p:txBody>
      </p:sp>
    </p:spTree>
    <p:extLst>
      <p:ext uri="{BB962C8B-B14F-4D97-AF65-F5344CB8AC3E}">
        <p14:creationId xmlns:p14="http://schemas.microsoft.com/office/powerpoint/2010/main" val="1909706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D8382-DFF9-4A25-B83F-44344AE428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2A953A-340D-4B7A-AAC4-6035440D5A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E59CEC-075C-4F85-8038-F3251BCABBE5}"/>
              </a:ext>
            </a:extLst>
          </p:cNvPr>
          <p:cNvSpPr>
            <a:spLocks noGrp="1"/>
          </p:cNvSpPr>
          <p:nvPr>
            <p:ph type="dt" sz="half" idx="10"/>
          </p:nvPr>
        </p:nvSpPr>
        <p:spPr/>
        <p:txBody>
          <a:bodyPr/>
          <a:lstStyle/>
          <a:p>
            <a:fld id="{15B4F363-0CF9-4F68-B463-5911DD599BF6}" type="datetime1">
              <a:rPr lang="en-GB" smtClean="0"/>
              <a:t>27/04/2022</a:t>
            </a:fld>
            <a:endParaRPr lang="en-GB" dirty="0"/>
          </a:p>
        </p:txBody>
      </p:sp>
      <p:sp>
        <p:nvSpPr>
          <p:cNvPr id="5" name="Footer Placeholder 4">
            <a:extLst>
              <a:ext uri="{FF2B5EF4-FFF2-40B4-BE49-F238E27FC236}">
                <a16:creationId xmlns:a16="http://schemas.microsoft.com/office/drawing/2014/main" id="{C21E69AD-E048-4493-8EBD-346B6D4EDE9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AA0F3BE-1394-45D8-894A-B981094EE8E6}"/>
              </a:ext>
            </a:extLst>
          </p:cNvPr>
          <p:cNvSpPr>
            <a:spLocks noGrp="1"/>
          </p:cNvSpPr>
          <p:nvPr>
            <p:ph type="sldNum" sz="quarter" idx="12"/>
          </p:nvPr>
        </p:nvSpPr>
        <p:spPr/>
        <p:txBody>
          <a:bodyPr/>
          <a:lstStyle/>
          <a:p>
            <a:fld id="{6D176154-EAD8-4A69-A219-79814AB44798}" type="slidenum">
              <a:rPr lang="en-GB" smtClean="0"/>
              <a:t>‹#›</a:t>
            </a:fld>
            <a:endParaRPr lang="en-GB" dirty="0"/>
          </a:p>
        </p:txBody>
      </p:sp>
    </p:spTree>
    <p:extLst>
      <p:ext uri="{BB962C8B-B14F-4D97-AF65-F5344CB8AC3E}">
        <p14:creationId xmlns:p14="http://schemas.microsoft.com/office/powerpoint/2010/main" val="3266291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B2426-6EE6-462F-B0A6-D35CDDB0EA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9CF42B-2F45-4AF4-B88F-737ACAFE40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42B9AA-7C49-4C11-9BAA-6C2AB6FCAEDD}"/>
              </a:ext>
            </a:extLst>
          </p:cNvPr>
          <p:cNvSpPr>
            <a:spLocks noGrp="1"/>
          </p:cNvSpPr>
          <p:nvPr>
            <p:ph type="dt" sz="half" idx="10"/>
          </p:nvPr>
        </p:nvSpPr>
        <p:spPr/>
        <p:txBody>
          <a:bodyPr/>
          <a:lstStyle/>
          <a:p>
            <a:fld id="{0A89668C-88BC-4D6C-A028-BB473716A2D6}" type="datetime1">
              <a:rPr lang="en-GB" smtClean="0"/>
              <a:t>27/04/2022</a:t>
            </a:fld>
            <a:endParaRPr lang="en-GB" dirty="0"/>
          </a:p>
        </p:txBody>
      </p:sp>
      <p:sp>
        <p:nvSpPr>
          <p:cNvPr id="5" name="Footer Placeholder 4">
            <a:extLst>
              <a:ext uri="{FF2B5EF4-FFF2-40B4-BE49-F238E27FC236}">
                <a16:creationId xmlns:a16="http://schemas.microsoft.com/office/drawing/2014/main" id="{89F138A9-3831-4C70-A3B2-012E538A7B0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C7BCF83-2242-47A4-B38B-C19345936C65}"/>
              </a:ext>
            </a:extLst>
          </p:cNvPr>
          <p:cNvSpPr>
            <a:spLocks noGrp="1"/>
          </p:cNvSpPr>
          <p:nvPr>
            <p:ph type="sldNum" sz="quarter" idx="12"/>
          </p:nvPr>
        </p:nvSpPr>
        <p:spPr/>
        <p:txBody>
          <a:bodyPr/>
          <a:lstStyle/>
          <a:p>
            <a:fld id="{6D176154-EAD8-4A69-A219-79814AB44798}" type="slidenum">
              <a:rPr lang="en-GB" smtClean="0"/>
              <a:t>‹#›</a:t>
            </a:fld>
            <a:endParaRPr lang="en-GB" dirty="0"/>
          </a:p>
        </p:txBody>
      </p:sp>
    </p:spTree>
    <p:extLst>
      <p:ext uri="{BB962C8B-B14F-4D97-AF65-F5344CB8AC3E}">
        <p14:creationId xmlns:p14="http://schemas.microsoft.com/office/powerpoint/2010/main" val="2687086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D75A1-52BC-4423-A51A-C8237DE93A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574E7F7-1787-40AF-A4FB-05C4BCC165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2E5885-8BC8-4FF7-A741-D98E303B872D}"/>
              </a:ext>
            </a:extLst>
          </p:cNvPr>
          <p:cNvSpPr>
            <a:spLocks noGrp="1"/>
          </p:cNvSpPr>
          <p:nvPr>
            <p:ph type="dt" sz="half" idx="10"/>
          </p:nvPr>
        </p:nvSpPr>
        <p:spPr/>
        <p:txBody>
          <a:bodyPr/>
          <a:lstStyle/>
          <a:p>
            <a:fld id="{8B1B857F-4A5B-4775-830C-EDCF97C6D50A}" type="datetime1">
              <a:rPr lang="en-GB" smtClean="0"/>
              <a:t>27/04/2022</a:t>
            </a:fld>
            <a:endParaRPr lang="en-GB" dirty="0"/>
          </a:p>
        </p:txBody>
      </p:sp>
      <p:sp>
        <p:nvSpPr>
          <p:cNvPr id="5" name="Footer Placeholder 4">
            <a:extLst>
              <a:ext uri="{FF2B5EF4-FFF2-40B4-BE49-F238E27FC236}">
                <a16:creationId xmlns:a16="http://schemas.microsoft.com/office/drawing/2014/main" id="{29A80625-F525-41D9-B1E3-40AC3FA1538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C1DB1B1-2D44-4AFA-A8AD-8C8941481296}"/>
              </a:ext>
            </a:extLst>
          </p:cNvPr>
          <p:cNvSpPr>
            <a:spLocks noGrp="1"/>
          </p:cNvSpPr>
          <p:nvPr>
            <p:ph type="sldNum" sz="quarter" idx="12"/>
          </p:nvPr>
        </p:nvSpPr>
        <p:spPr/>
        <p:txBody>
          <a:bodyPr/>
          <a:lstStyle/>
          <a:p>
            <a:fld id="{6D176154-EAD8-4A69-A219-79814AB44798}" type="slidenum">
              <a:rPr lang="en-GB" smtClean="0"/>
              <a:t>‹#›</a:t>
            </a:fld>
            <a:endParaRPr lang="en-GB" dirty="0"/>
          </a:p>
        </p:txBody>
      </p:sp>
    </p:spTree>
    <p:extLst>
      <p:ext uri="{BB962C8B-B14F-4D97-AF65-F5344CB8AC3E}">
        <p14:creationId xmlns:p14="http://schemas.microsoft.com/office/powerpoint/2010/main" val="2496359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D0F15-406A-4412-9775-33AF2F0DF0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C7652BC-E56F-4DC1-9DDA-5CAD591F19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506500B-ECB3-4740-BD8E-9550FD66C8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A422881-C768-4D90-A81B-E22E2C0E9724}"/>
              </a:ext>
            </a:extLst>
          </p:cNvPr>
          <p:cNvSpPr>
            <a:spLocks noGrp="1"/>
          </p:cNvSpPr>
          <p:nvPr>
            <p:ph type="dt" sz="half" idx="10"/>
          </p:nvPr>
        </p:nvSpPr>
        <p:spPr/>
        <p:txBody>
          <a:bodyPr/>
          <a:lstStyle/>
          <a:p>
            <a:fld id="{82348974-C816-48D9-809A-9056A7D3C241}" type="datetime1">
              <a:rPr lang="en-GB" smtClean="0"/>
              <a:t>27/04/2022</a:t>
            </a:fld>
            <a:endParaRPr lang="en-GB" dirty="0"/>
          </a:p>
        </p:txBody>
      </p:sp>
      <p:sp>
        <p:nvSpPr>
          <p:cNvPr id="6" name="Footer Placeholder 5">
            <a:extLst>
              <a:ext uri="{FF2B5EF4-FFF2-40B4-BE49-F238E27FC236}">
                <a16:creationId xmlns:a16="http://schemas.microsoft.com/office/drawing/2014/main" id="{604D9657-A526-48B7-876B-1C96AE33584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DEC3EE5-637E-4736-85BB-77D6CA93D58A}"/>
              </a:ext>
            </a:extLst>
          </p:cNvPr>
          <p:cNvSpPr>
            <a:spLocks noGrp="1"/>
          </p:cNvSpPr>
          <p:nvPr>
            <p:ph type="sldNum" sz="quarter" idx="12"/>
          </p:nvPr>
        </p:nvSpPr>
        <p:spPr/>
        <p:txBody>
          <a:bodyPr/>
          <a:lstStyle/>
          <a:p>
            <a:fld id="{6D176154-EAD8-4A69-A219-79814AB44798}" type="slidenum">
              <a:rPr lang="en-GB" smtClean="0"/>
              <a:t>‹#›</a:t>
            </a:fld>
            <a:endParaRPr lang="en-GB" dirty="0"/>
          </a:p>
        </p:txBody>
      </p:sp>
    </p:spTree>
    <p:extLst>
      <p:ext uri="{BB962C8B-B14F-4D97-AF65-F5344CB8AC3E}">
        <p14:creationId xmlns:p14="http://schemas.microsoft.com/office/powerpoint/2010/main" val="3312733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A644B-4378-48F6-8E9F-04549E5DA12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370F47-5301-4DE9-9D15-BD631A9D82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6EB5C1-BA6D-46D9-9EB6-EAC3161B2C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F2867FF-8EA4-4869-9C0F-37585CFA72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A95CF-1F72-4928-9B96-819942CDB2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C6E370A-D481-4A10-813B-24BF5F5F0A44}"/>
              </a:ext>
            </a:extLst>
          </p:cNvPr>
          <p:cNvSpPr>
            <a:spLocks noGrp="1"/>
          </p:cNvSpPr>
          <p:nvPr>
            <p:ph type="dt" sz="half" idx="10"/>
          </p:nvPr>
        </p:nvSpPr>
        <p:spPr/>
        <p:txBody>
          <a:bodyPr/>
          <a:lstStyle/>
          <a:p>
            <a:fld id="{87672A52-58AA-4047-88A4-B7647A698CA6}" type="datetime1">
              <a:rPr lang="en-GB" smtClean="0"/>
              <a:t>27/04/2022</a:t>
            </a:fld>
            <a:endParaRPr lang="en-GB" dirty="0"/>
          </a:p>
        </p:txBody>
      </p:sp>
      <p:sp>
        <p:nvSpPr>
          <p:cNvPr id="8" name="Footer Placeholder 7">
            <a:extLst>
              <a:ext uri="{FF2B5EF4-FFF2-40B4-BE49-F238E27FC236}">
                <a16:creationId xmlns:a16="http://schemas.microsoft.com/office/drawing/2014/main" id="{4A00454F-8AEC-4154-8D46-1229D15BBAC4}"/>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3267DA91-997D-4AE0-9817-9C1F188E8414}"/>
              </a:ext>
            </a:extLst>
          </p:cNvPr>
          <p:cNvSpPr>
            <a:spLocks noGrp="1"/>
          </p:cNvSpPr>
          <p:nvPr>
            <p:ph type="sldNum" sz="quarter" idx="12"/>
          </p:nvPr>
        </p:nvSpPr>
        <p:spPr/>
        <p:txBody>
          <a:bodyPr/>
          <a:lstStyle/>
          <a:p>
            <a:fld id="{6D176154-EAD8-4A69-A219-79814AB44798}" type="slidenum">
              <a:rPr lang="en-GB" smtClean="0"/>
              <a:t>‹#›</a:t>
            </a:fld>
            <a:endParaRPr lang="en-GB" dirty="0"/>
          </a:p>
        </p:txBody>
      </p:sp>
    </p:spTree>
    <p:extLst>
      <p:ext uri="{BB962C8B-B14F-4D97-AF65-F5344CB8AC3E}">
        <p14:creationId xmlns:p14="http://schemas.microsoft.com/office/powerpoint/2010/main" val="2737208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A4C2C-4326-48BD-84F8-C09543D8E1F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9532EA4-2BA1-410A-AB69-ED05F7B10431}"/>
              </a:ext>
            </a:extLst>
          </p:cNvPr>
          <p:cNvSpPr>
            <a:spLocks noGrp="1"/>
          </p:cNvSpPr>
          <p:nvPr>
            <p:ph type="dt" sz="half" idx="10"/>
          </p:nvPr>
        </p:nvSpPr>
        <p:spPr/>
        <p:txBody>
          <a:bodyPr/>
          <a:lstStyle/>
          <a:p>
            <a:fld id="{8817EE1D-CEEA-4EF7-A89A-5918CAADA9F1}" type="datetime1">
              <a:rPr lang="en-GB" smtClean="0"/>
              <a:t>27/04/2022</a:t>
            </a:fld>
            <a:endParaRPr lang="en-GB" dirty="0"/>
          </a:p>
        </p:txBody>
      </p:sp>
      <p:sp>
        <p:nvSpPr>
          <p:cNvPr id="4" name="Footer Placeholder 3">
            <a:extLst>
              <a:ext uri="{FF2B5EF4-FFF2-40B4-BE49-F238E27FC236}">
                <a16:creationId xmlns:a16="http://schemas.microsoft.com/office/drawing/2014/main" id="{67968970-3304-42A6-A5A3-415D81FB0D06}"/>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7278BE87-155B-494D-8B25-9FBA0C21746C}"/>
              </a:ext>
            </a:extLst>
          </p:cNvPr>
          <p:cNvSpPr>
            <a:spLocks noGrp="1"/>
          </p:cNvSpPr>
          <p:nvPr>
            <p:ph type="sldNum" sz="quarter" idx="12"/>
          </p:nvPr>
        </p:nvSpPr>
        <p:spPr/>
        <p:txBody>
          <a:bodyPr/>
          <a:lstStyle/>
          <a:p>
            <a:fld id="{6D176154-EAD8-4A69-A219-79814AB44798}" type="slidenum">
              <a:rPr lang="en-GB" smtClean="0"/>
              <a:t>‹#›</a:t>
            </a:fld>
            <a:endParaRPr lang="en-GB" dirty="0"/>
          </a:p>
        </p:txBody>
      </p:sp>
    </p:spTree>
    <p:extLst>
      <p:ext uri="{BB962C8B-B14F-4D97-AF65-F5344CB8AC3E}">
        <p14:creationId xmlns:p14="http://schemas.microsoft.com/office/powerpoint/2010/main" val="359829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E87CE9-394D-444E-BD4D-CF970B357B2C}"/>
              </a:ext>
            </a:extLst>
          </p:cNvPr>
          <p:cNvSpPr>
            <a:spLocks noGrp="1"/>
          </p:cNvSpPr>
          <p:nvPr>
            <p:ph type="dt" sz="half" idx="10"/>
          </p:nvPr>
        </p:nvSpPr>
        <p:spPr/>
        <p:txBody>
          <a:bodyPr/>
          <a:lstStyle/>
          <a:p>
            <a:fld id="{CE3BCDEE-7F90-4200-AAE2-FC44E6EA9A63}" type="datetime1">
              <a:rPr lang="en-GB" smtClean="0"/>
              <a:t>27/04/2022</a:t>
            </a:fld>
            <a:endParaRPr lang="en-GB" dirty="0"/>
          </a:p>
        </p:txBody>
      </p:sp>
      <p:sp>
        <p:nvSpPr>
          <p:cNvPr id="3" name="Footer Placeholder 2">
            <a:extLst>
              <a:ext uri="{FF2B5EF4-FFF2-40B4-BE49-F238E27FC236}">
                <a16:creationId xmlns:a16="http://schemas.microsoft.com/office/drawing/2014/main" id="{2FA38430-59E2-47F5-974F-99A888C8479A}"/>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FADCB4E4-E897-4519-B39B-0215C371EE90}"/>
              </a:ext>
            </a:extLst>
          </p:cNvPr>
          <p:cNvSpPr>
            <a:spLocks noGrp="1"/>
          </p:cNvSpPr>
          <p:nvPr>
            <p:ph type="sldNum" sz="quarter" idx="12"/>
          </p:nvPr>
        </p:nvSpPr>
        <p:spPr/>
        <p:txBody>
          <a:bodyPr/>
          <a:lstStyle/>
          <a:p>
            <a:fld id="{6D176154-EAD8-4A69-A219-79814AB44798}" type="slidenum">
              <a:rPr lang="en-GB" smtClean="0"/>
              <a:t>‹#›</a:t>
            </a:fld>
            <a:endParaRPr lang="en-GB" dirty="0"/>
          </a:p>
        </p:txBody>
      </p:sp>
    </p:spTree>
    <p:extLst>
      <p:ext uri="{BB962C8B-B14F-4D97-AF65-F5344CB8AC3E}">
        <p14:creationId xmlns:p14="http://schemas.microsoft.com/office/powerpoint/2010/main" val="1748606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A30F7-C007-4F47-A2C7-D63EF8A32D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79CB369-5A24-46A1-8947-E73BF28CA6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45C9DB-C365-4F51-9DBB-CDD84254B9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1DBA94-17EC-417A-AEE7-6E98FEEE88A3}"/>
              </a:ext>
            </a:extLst>
          </p:cNvPr>
          <p:cNvSpPr>
            <a:spLocks noGrp="1"/>
          </p:cNvSpPr>
          <p:nvPr>
            <p:ph type="dt" sz="half" idx="10"/>
          </p:nvPr>
        </p:nvSpPr>
        <p:spPr/>
        <p:txBody>
          <a:bodyPr/>
          <a:lstStyle/>
          <a:p>
            <a:fld id="{1654870F-2E5B-4696-B2F0-FCD773E29515}" type="datetime1">
              <a:rPr lang="en-GB" smtClean="0"/>
              <a:t>27/04/2022</a:t>
            </a:fld>
            <a:endParaRPr lang="en-GB" dirty="0"/>
          </a:p>
        </p:txBody>
      </p:sp>
      <p:sp>
        <p:nvSpPr>
          <p:cNvPr id="6" name="Footer Placeholder 5">
            <a:extLst>
              <a:ext uri="{FF2B5EF4-FFF2-40B4-BE49-F238E27FC236}">
                <a16:creationId xmlns:a16="http://schemas.microsoft.com/office/drawing/2014/main" id="{29FBBF97-5FDF-4572-9B84-DBC41EF0D88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CB13CC4E-9AE4-4E22-A3EF-E173B7498660}"/>
              </a:ext>
            </a:extLst>
          </p:cNvPr>
          <p:cNvSpPr>
            <a:spLocks noGrp="1"/>
          </p:cNvSpPr>
          <p:nvPr>
            <p:ph type="sldNum" sz="quarter" idx="12"/>
          </p:nvPr>
        </p:nvSpPr>
        <p:spPr/>
        <p:txBody>
          <a:bodyPr/>
          <a:lstStyle/>
          <a:p>
            <a:fld id="{6D176154-EAD8-4A69-A219-79814AB44798}" type="slidenum">
              <a:rPr lang="en-GB" smtClean="0"/>
              <a:t>‹#›</a:t>
            </a:fld>
            <a:endParaRPr lang="en-GB" dirty="0"/>
          </a:p>
        </p:txBody>
      </p:sp>
    </p:spTree>
    <p:extLst>
      <p:ext uri="{BB962C8B-B14F-4D97-AF65-F5344CB8AC3E}">
        <p14:creationId xmlns:p14="http://schemas.microsoft.com/office/powerpoint/2010/main" val="3451404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7CEC7-CE1F-43C6-B712-C611C02700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38053A6-F5BB-4ED8-AB03-8C0983B4BF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8DF5439B-B56E-480F-B999-33C89DF290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C4DFCC-8314-4916-BCBB-71D202CEF8FC}"/>
              </a:ext>
            </a:extLst>
          </p:cNvPr>
          <p:cNvSpPr>
            <a:spLocks noGrp="1"/>
          </p:cNvSpPr>
          <p:nvPr>
            <p:ph type="dt" sz="half" idx="10"/>
          </p:nvPr>
        </p:nvSpPr>
        <p:spPr/>
        <p:txBody>
          <a:bodyPr/>
          <a:lstStyle/>
          <a:p>
            <a:fld id="{66C39622-828C-4F84-BAB9-A12366BEB8CD}" type="datetime1">
              <a:rPr lang="en-GB" smtClean="0"/>
              <a:t>27/04/2022</a:t>
            </a:fld>
            <a:endParaRPr lang="en-GB" dirty="0"/>
          </a:p>
        </p:txBody>
      </p:sp>
      <p:sp>
        <p:nvSpPr>
          <p:cNvPr id="6" name="Footer Placeholder 5">
            <a:extLst>
              <a:ext uri="{FF2B5EF4-FFF2-40B4-BE49-F238E27FC236}">
                <a16:creationId xmlns:a16="http://schemas.microsoft.com/office/drawing/2014/main" id="{6FC378EB-5FF0-4E10-ACC6-067795BAE79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2C044E6-27C2-4DD0-9ABD-B2114DC17A7B}"/>
              </a:ext>
            </a:extLst>
          </p:cNvPr>
          <p:cNvSpPr>
            <a:spLocks noGrp="1"/>
          </p:cNvSpPr>
          <p:nvPr>
            <p:ph type="sldNum" sz="quarter" idx="12"/>
          </p:nvPr>
        </p:nvSpPr>
        <p:spPr/>
        <p:txBody>
          <a:bodyPr/>
          <a:lstStyle/>
          <a:p>
            <a:fld id="{6D176154-EAD8-4A69-A219-79814AB44798}" type="slidenum">
              <a:rPr lang="en-GB" smtClean="0"/>
              <a:t>‹#›</a:t>
            </a:fld>
            <a:endParaRPr lang="en-GB" dirty="0"/>
          </a:p>
        </p:txBody>
      </p:sp>
    </p:spTree>
    <p:extLst>
      <p:ext uri="{BB962C8B-B14F-4D97-AF65-F5344CB8AC3E}">
        <p14:creationId xmlns:p14="http://schemas.microsoft.com/office/powerpoint/2010/main" val="3942759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726485-667A-43EE-8E67-8FBB248920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CF19CCD-4D80-404B-9635-8C70952FDB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F1443A-6731-4AA3-8001-3FD3A66985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EEF95D-C183-4BA6-B253-ABC4818524A4}" type="datetime1">
              <a:rPr lang="en-GB" smtClean="0"/>
              <a:t>27/04/2022</a:t>
            </a:fld>
            <a:endParaRPr lang="en-GB" dirty="0"/>
          </a:p>
        </p:txBody>
      </p:sp>
      <p:sp>
        <p:nvSpPr>
          <p:cNvPr id="5" name="Footer Placeholder 4">
            <a:extLst>
              <a:ext uri="{FF2B5EF4-FFF2-40B4-BE49-F238E27FC236}">
                <a16:creationId xmlns:a16="http://schemas.microsoft.com/office/drawing/2014/main" id="{07F6FE48-B398-4DF3-A121-DF6FF761E4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AB8E4C29-72B9-4166-8879-85DB46A700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176154-EAD8-4A69-A219-79814AB44798}" type="slidenum">
              <a:rPr lang="en-GB" smtClean="0"/>
              <a:t>‹#›</a:t>
            </a:fld>
            <a:endParaRPr lang="en-GB" dirty="0"/>
          </a:p>
        </p:txBody>
      </p:sp>
    </p:spTree>
    <p:extLst>
      <p:ext uri="{BB962C8B-B14F-4D97-AF65-F5344CB8AC3E}">
        <p14:creationId xmlns:p14="http://schemas.microsoft.com/office/powerpoint/2010/main" val="1356944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7.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www.goodbox.com/wp-content/uploads/2021/08/GBx_Integrated_Podium_Artwork_Packages-Short-Backboard.pdf" TargetMode="External"/><Relationship Id="rId5" Type="http://schemas.openxmlformats.org/officeDocument/2006/relationships/hyperlink" Target="https://www.goodbox.com/gbx-integrated-specs/" TargetMode="Externa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s://calendly.com/goodbox-team/goodbox-introductory-call?month=2021-09"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https://calendly.com/goodbox-team/goodbox-introductory-call?month=2021-09"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3.svg"/><Relationship Id="rId4" Type="http://schemas.openxmlformats.org/officeDocument/2006/relationships/image" Target="../media/image9.sv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hyperlink" Target="https://www.goodbox.com/wp-content/uploads/2020/03/DIY-Artwork-Guidelines.pdf" TargetMode="External"/><Relationship Id="rId3" Type="http://schemas.openxmlformats.org/officeDocument/2006/relationships/image" Target="../media/image14.png"/><Relationship Id="rId7" Type="http://schemas.openxmlformats.org/officeDocument/2006/relationships/hyperlink" Target="https://www.goodbox.com/wp-content/uploads/2021/08/Core_Podium_Artwork_Packages-Short-Backboard-1.pdf"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www.goodbox.com/wp-content/uploads/2020/03/GBx-Podium-Templates.pdf" TargetMode="External"/><Relationship Id="rId5" Type="http://schemas.openxmlformats.org/officeDocument/2006/relationships/hyperlink" Target="https://www.goodbox.com/wp-content/uploads/2020/02/GBx-Core-Templates.pdf" TargetMode="External"/><Relationship Id="rId10"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hyperlink" Target="https://www.goodbox.com/wp-content/uploads/2021/08/Core_Podium_DIY_Guide-Short-Backboard-2.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mailto:sales@goodbox.com" TargetMode="Externa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hyperlink" Target="mailto:sales@goodbox.com" TargetMode="External"/><Relationship Id="rId7" Type="http://schemas.openxmlformats.org/officeDocument/2006/relationships/hyperlink" Target="https://www.goodbox.com/gbx-integrated-specs/"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5.png"/><Relationship Id="rId4" Type="http://schemas.openxmlformats.org/officeDocument/2006/relationships/image" Target="../media/image20.jpe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hyperlink" Target="https://www.goodbox.com/wp-content/uploads/2021/06/GBx-Mobile-Countertop-Artwork-Packages.pdf"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www.goodbox.com/gbx-integrated-specs/" TargetMode="External"/><Relationship Id="rId5" Type="http://schemas.openxmlformats.org/officeDocument/2006/relationships/image" Target="../media/image15.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hyperlink" Target="https://calendly.com/goodbox-team/goodbox-introductory-call" TargetMode="External"/><Relationship Id="rId5" Type="http://schemas.openxmlformats.org/officeDocument/2006/relationships/image" Target="../media/image27.png"/><Relationship Id="rId4" Type="http://schemas.openxmlformats.org/officeDocument/2006/relationships/hyperlink" Target="mailto:sales@goodbox.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EA916CD-E8A4-2347-A87B-6CF265BB88CC}"/>
              </a:ext>
            </a:extLst>
          </p:cNvPr>
          <p:cNvSpPr>
            <a:spLocks noGrp="1"/>
          </p:cNvSpPr>
          <p:nvPr>
            <p:ph type="sldNum" sz="quarter" idx="12"/>
          </p:nvPr>
        </p:nvSpPr>
        <p:spPr/>
        <p:txBody>
          <a:bodyPr/>
          <a:lstStyle/>
          <a:p>
            <a:fld id="{6D176154-EAD8-4A69-A219-79814AB44798}" type="slidenum">
              <a:rPr lang="en-GB" smtClean="0"/>
              <a:t>1</a:t>
            </a:fld>
            <a:endParaRPr lang="en-GB" dirty="0"/>
          </a:p>
        </p:txBody>
      </p:sp>
      <p:pic>
        <p:nvPicPr>
          <p:cNvPr id="7" name="Picture 6" descr="A picture containing indoor, remote, monitor, sitting&#10;&#10;Description automatically generated">
            <a:extLst>
              <a:ext uri="{FF2B5EF4-FFF2-40B4-BE49-F238E27FC236}">
                <a16:creationId xmlns:a16="http://schemas.microsoft.com/office/drawing/2014/main" id="{8107F7FA-2160-B644-A3F6-DE887A5F95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 y="4281"/>
            <a:ext cx="12192000" cy="6864626"/>
          </a:xfrm>
          <a:prstGeom prst="rect">
            <a:avLst/>
          </a:prstGeom>
        </p:spPr>
      </p:pic>
      <p:sp>
        <p:nvSpPr>
          <p:cNvPr id="8" name="TextBox 7">
            <a:extLst>
              <a:ext uri="{FF2B5EF4-FFF2-40B4-BE49-F238E27FC236}">
                <a16:creationId xmlns:a16="http://schemas.microsoft.com/office/drawing/2014/main" id="{57B05070-D4DD-7143-960C-A70D6C3135D2}"/>
              </a:ext>
            </a:extLst>
          </p:cNvPr>
          <p:cNvSpPr txBox="1"/>
          <p:nvPr/>
        </p:nvSpPr>
        <p:spPr>
          <a:xfrm>
            <a:off x="7322823" y="1629932"/>
            <a:ext cx="2699599" cy="935178"/>
          </a:xfrm>
          <a:prstGeom prst="rect">
            <a:avLst/>
          </a:prstGeom>
          <a:noFill/>
        </p:spPr>
        <p:txBody>
          <a:bodyPr wrap="square" lIns="0" rtlCol="0" anchor="t">
            <a:noAutofit/>
          </a:bodyPr>
          <a:lstStyle/>
          <a:p>
            <a:pPr>
              <a:lnSpc>
                <a:spcPct val="150000"/>
              </a:lnSpc>
              <a:spcAft>
                <a:spcPts val="1800"/>
              </a:spcAft>
            </a:pPr>
            <a:r>
              <a:rPr lang="en-GB" sz="6000" b="1" dirty="0">
                <a:solidFill>
                  <a:srgbClr val="FF5064"/>
                </a:solidFill>
                <a:latin typeface="Modern Era Bold" panose="02000000000000000000" pitchFamily="50" charset="0"/>
                <a:cs typeface="Effra" panose="020B0603020203020204" pitchFamily="34" charset="0"/>
              </a:rPr>
              <a:t>Pricing</a:t>
            </a:r>
          </a:p>
        </p:txBody>
      </p:sp>
      <p:pic>
        <p:nvPicPr>
          <p:cNvPr id="10" name="Graphic 9">
            <a:extLst>
              <a:ext uri="{FF2B5EF4-FFF2-40B4-BE49-F238E27FC236}">
                <a16:creationId xmlns:a16="http://schemas.microsoft.com/office/drawing/2014/main" id="{340A3B33-C838-D647-A8FB-4838CF283A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91337" y="5467926"/>
            <a:ext cx="2454388" cy="587375"/>
          </a:xfrm>
          <a:prstGeom prst="rect">
            <a:avLst/>
          </a:prstGeom>
        </p:spPr>
      </p:pic>
      <p:sp>
        <p:nvSpPr>
          <p:cNvPr id="11" name="TextBox 10">
            <a:extLst>
              <a:ext uri="{FF2B5EF4-FFF2-40B4-BE49-F238E27FC236}">
                <a16:creationId xmlns:a16="http://schemas.microsoft.com/office/drawing/2014/main" id="{0613B29F-52FC-E246-BA8C-0B2D1C44F816}"/>
              </a:ext>
            </a:extLst>
          </p:cNvPr>
          <p:cNvSpPr txBox="1"/>
          <p:nvPr/>
        </p:nvSpPr>
        <p:spPr>
          <a:xfrm>
            <a:off x="7322823" y="2785464"/>
            <a:ext cx="915536" cy="473206"/>
          </a:xfrm>
          <a:prstGeom prst="rect">
            <a:avLst/>
          </a:prstGeom>
          <a:noFill/>
        </p:spPr>
        <p:txBody>
          <a:bodyPr wrap="square" rtlCol="0">
            <a:spAutoFit/>
          </a:bodyPr>
          <a:lstStyle/>
          <a:p>
            <a:pPr>
              <a:lnSpc>
                <a:spcPct val="150000"/>
              </a:lnSpc>
            </a:pPr>
            <a:r>
              <a:rPr lang="en-GB" spc="300" dirty="0">
                <a:solidFill>
                  <a:srgbClr val="58595B"/>
                </a:solidFill>
                <a:latin typeface="Effra" panose="020B0603020203020204" pitchFamily="34" charset="0"/>
                <a:cs typeface="Effra" panose="020B0603020203020204" pitchFamily="34" charset="0"/>
              </a:rPr>
              <a:t>2022</a:t>
            </a:r>
          </a:p>
        </p:txBody>
      </p:sp>
    </p:spTree>
    <p:extLst>
      <p:ext uri="{BB962C8B-B14F-4D97-AF65-F5344CB8AC3E}">
        <p14:creationId xmlns:p14="http://schemas.microsoft.com/office/powerpoint/2010/main" val="4235594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bg1">
            <a:alpha val="83000"/>
          </a:schemeClr>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296F13DD-89C5-41C6-BF12-E2DFD1A90E01}"/>
              </a:ext>
            </a:extLst>
          </p:cNvPr>
          <p:cNvSpPr/>
          <p:nvPr/>
        </p:nvSpPr>
        <p:spPr>
          <a:xfrm flipH="1">
            <a:off x="-73457" y="-108055"/>
            <a:ext cx="7096425" cy="7074109"/>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2">
            <a:extLst>
              <a:ext uri="{FF2B5EF4-FFF2-40B4-BE49-F238E27FC236}">
                <a16:creationId xmlns:a16="http://schemas.microsoft.com/office/drawing/2014/main" id="{51479E50-DE89-4C97-AC63-5932DFA92FFB}"/>
              </a:ext>
            </a:extLst>
          </p:cNvPr>
          <p:cNvSpPr>
            <a:spLocks noChangeArrowheads="1"/>
          </p:cNvSpPr>
          <p:nvPr/>
        </p:nvSpPr>
        <p:spPr bwMode="auto">
          <a:xfrm>
            <a:off x="8691791" y="402458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6" name="TextBox 25">
            <a:extLst>
              <a:ext uri="{FF2B5EF4-FFF2-40B4-BE49-F238E27FC236}">
                <a16:creationId xmlns:a16="http://schemas.microsoft.com/office/drawing/2014/main" id="{E876F0C0-F44A-408F-919D-E50554F78E7D}"/>
              </a:ext>
            </a:extLst>
          </p:cNvPr>
          <p:cNvSpPr txBox="1"/>
          <p:nvPr/>
        </p:nvSpPr>
        <p:spPr>
          <a:xfrm>
            <a:off x="2482493" y="129887"/>
            <a:ext cx="3701513" cy="680336"/>
          </a:xfrm>
          <a:prstGeom prst="rect">
            <a:avLst/>
          </a:prstGeom>
          <a:noFill/>
        </p:spPr>
        <p:txBody>
          <a:bodyPr wrap="square" lIns="0" rtlCol="0" anchor="t">
            <a:noAutofit/>
          </a:bodyPr>
          <a:lstStyle/>
          <a:p>
            <a:pPr>
              <a:lnSpc>
                <a:spcPct val="150000"/>
              </a:lnSpc>
              <a:spcAft>
                <a:spcPts val="1800"/>
              </a:spcAft>
            </a:pPr>
            <a:r>
              <a:rPr lang="en-GB" sz="2800" dirty="0">
                <a:solidFill>
                  <a:srgbClr val="412378"/>
                </a:solidFill>
                <a:latin typeface="Modern Era Bold" panose="02000000000000000000" pitchFamily="50" charset="0"/>
                <a:cs typeface="Effra" panose="020B0603020203020204" pitchFamily="34" charset="0"/>
              </a:rPr>
              <a:t>GBx Integrated Podium</a:t>
            </a:r>
            <a:endParaRPr lang="en-GB" sz="2400" b="1" dirty="0">
              <a:solidFill>
                <a:srgbClr val="412378"/>
              </a:solidFill>
              <a:latin typeface="Modern Era Bold" panose="02000000000000000000" pitchFamily="50" charset="0"/>
              <a:cs typeface="Effra" panose="020B0603020203020204" pitchFamily="34" charset="0"/>
            </a:endParaRPr>
          </a:p>
        </p:txBody>
      </p:sp>
      <p:sp>
        <p:nvSpPr>
          <p:cNvPr id="29" name="TextBox 28">
            <a:extLst>
              <a:ext uri="{FF2B5EF4-FFF2-40B4-BE49-F238E27FC236}">
                <a16:creationId xmlns:a16="http://schemas.microsoft.com/office/drawing/2014/main" id="{201EB83D-9D94-47F7-975F-6E1E63B51430}"/>
              </a:ext>
            </a:extLst>
          </p:cNvPr>
          <p:cNvSpPr txBox="1"/>
          <p:nvPr/>
        </p:nvSpPr>
        <p:spPr>
          <a:xfrm>
            <a:off x="2451064" y="1050032"/>
            <a:ext cx="3783246" cy="2194062"/>
          </a:xfrm>
          <a:prstGeom prst="rect">
            <a:avLst/>
          </a:prstGeom>
          <a:noFill/>
        </p:spPr>
        <p:txBody>
          <a:bodyPr wrap="square" lIns="91440" tIns="45720" rIns="91440" bIns="45720" rtlCol="0" anchor="t">
            <a:spAutoFit/>
          </a:bodyPr>
          <a:lstStyle/>
          <a:p>
            <a:pPr>
              <a:lnSpc>
                <a:spcPts val="1520"/>
              </a:lnSpc>
            </a:pPr>
            <a:r>
              <a:rPr lang="en-GB" sz="1000" b="0" i="0" dirty="0">
                <a:solidFill>
                  <a:srgbClr val="212529"/>
                </a:solidFill>
                <a:effectLst/>
                <a:latin typeface="effraregular"/>
              </a:rPr>
              <a:t>The GBx Integrated Podium is a free-standing unit, which – with the GBx Integrated at its centre – enables effortless contactless fundraising in museums and large public spaces.</a:t>
            </a:r>
          </a:p>
          <a:p>
            <a:pPr>
              <a:lnSpc>
                <a:spcPts val="1520"/>
              </a:lnSpc>
            </a:pPr>
            <a:endParaRPr lang="en-GB" sz="1000" dirty="0">
              <a:solidFill>
                <a:srgbClr val="212529"/>
              </a:solidFill>
              <a:latin typeface="Effra"/>
              <a:ea typeface="DIN 2014" panose="020B0504020202020204" pitchFamily="34" charset="77"/>
              <a:cs typeface="Effra" panose="020B0603020203020204" pitchFamily="34" charset="0"/>
            </a:endParaRPr>
          </a:p>
          <a:p>
            <a:pPr marL="171450" indent="-171450">
              <a:lnSpc>
                <a:spcPts val="1520"/>
              </a:lnSpc>
              <a:buFont typeface="Arial" panose="020B0604020202020204" pitchFamily="34" charset="0"/>
              <a:buChar char="•"/>
            </a:pPr>
            <a:r>
              <a:rPr lang="en-GB" sz="1000" dirty="0">
                <a:solidFill>
                  <a:srgbClr val="212529"/>
                </a:solidFill>
                <a:latin typeface="Effra" panose="020B0603020203020204" pitchFamily="34" charset="0"/>
                <a:cs typeface="Effra" panose="020B0603020203020204" pitchFamily="34" charset="0"/>
              </a:rPr>
              <a:t>Customisable Graphics provide you with further space to share your charity’s message</a:t>
            </a:r>
          </a:p>
          <a:p>
            <a:pPr marL="171450" indent="-171450">
              <a:lnSpc>
                <a:spcPts val="1520"/>
              </a:lnSpc>
              <a:buFont typeface="Arial" panose="020B0604020202020204" pitchFamily="34" charset="0"/>
              <a:buChar char="•"/>
            </a:pPr>
            <a:r>
              <a:rPr lang="en-GB" sz="1000" dirty="0">
                <a:solidFill>
                  <a:srgbClr val="212529"/>
                </a:solidFill>
                <a:latin typeface="Effra" panose="020B0603020203020204" pitchFamily="34" charset="0"/>
                <a:cs typeface="Effra" panose="020B0603020203020204" pitchFamily="34" charset="0"/>
              </a:rPr>
              <a:t>Accepts most major payment methods incl. Apple Pay, Google Pay, VISA &amp; MasterCard</a:t>
            </a:r>
          </a:p>
          <a:p>
            <a:pPr marL="171450" indent="-171450">
              <a:lnSpc>
                <a:spcPts val="1520"/>
              </a:lnSpc>
              <a:buFont typeface="Arial" panose="020B0604020202020204" pitchFamily="34" charset="0"/>
              <a:buChar char="•"/>
            </a:pPr>
            <a:r>
              <a:rPr lang="en-GB" sz="1000" dirty="0">
                <a:solidFill>
                  <a:srgbClr val="212529"/>
                </a:solidFill>
                <a:latin typeface="Effra" panose="020B0603020203020204" pitchFamily="34" charset="0"/>
                <a:cs typeface="Effra" panose="020B0603020203020204" pitchFamily="34" charset="0"/>
              </a:rPr>
              <a:t>Optional Cash-box to accept cash &amp; contactless donations</a:t>
            </a:r>
          </a:p>
          <a:p>
            <a:pPr marL="171450" indent="-171450">
              <a:lnSpc>
                <a:spcPts val="1520"/>
              </a:lnSpc>
              <a:buFont typeface="Arial" panose="020B0604020202020204" pitchFamily="34" charset="0"/>
              <a:buChar char="•"/>
            </a:pPr>
            <a:r>
              <a:rPr lang="en-GB" sz="1000" dirty="0">
                <a:solidFill>
                  <a:srgbClr val="212529"/>
                </a:solidFill>
                <a:latin typeface="Effra" panose="020B0603020203020204" pitchFamily="34" charset="0"/>
                <a:cs typeface="Effra" panose="020B0603020203020204" pitchFamily="34" charset="0"/>
              </a:rPr>
              <a:t>Optional battery provides 28-hours battery life or plug into mains for continuous fundraising</a:t>
            </a:r>
          </a:p>
        </p:txBody>
      </p:sp>
      <p:sp>
        <p:nvSpPr>
          <p:cNvPr id="52" name="TextBox 51">
            <a:extLst>
              <a:ext uri="{FF2B5EF4-FFF2-40B4-BE49-F238E27FC236}">
                <a16:creationId xmlns:a16="http://schemas.microsoft.com/office/drawing/2014/main" id="{21D0646B-AC78-1744-92FC-532B56141F37}"/>
              </a:ext>
            </a:extLst>
          </p:cNvPr>
          <p:cNvSpPr txBox="1"/>
          <p:nvPr/>
        </p:nvSpPr>
        <p:spPr>
          <a:xfrm>
            <a:off x="9325122" y="-444119"/>
            <a:ext cx="1947234" cy="215444"/>
          </a:xfrm>
          <a:prstGeom prst="rect">
            <a:avLst/>
          </a:prstGeom>
          <a:noFill/>
        </p:spPr>
        <p:txBody>
          <a:bodyPr wrap="square" rtlCol="0" anchor="t">
            <a:spAutoFit/>
          </a:bodyPr>
          <a:lstStyle/>
          <a:p>
            <a:r>
              <a:rPr lang="en-GB" sz="800" dirty="0">
                <a:solidFill>
                  <a:srgbClr val="58595B">
                    <a:alpha val="80000"/>
                  </a:srgbClr>
                </a:solidFill>
                <a:latin typeface="Effra Light" panose="020B0403020203020204" pitchFamily="34" charset="0"/>
                <a:cs typeface="Effra Light" panose="020B0403020203020204" pitchFamily="34" charset="0"/>
              </a:rPr>
              <a:t>All listed prices are exclusive of VAT</a:t>
            </a:r>
            <a:endParaRPr lang="en-US" sz="800" dirty="0">
              <a:solidFill>
                <a:srgbClr val="58595B">
                  <a:alpha val="80000"/>
                </a:srgbClr>
              </a:solidFill>
              <a:latin typeface="Effra Light" panose="020B0403020203020204" pitchFamily="34" charset="0"/>
              <a:cs typeface="Effra Light" panose="020B0403020203020204" pitchFamily="34" charset="0"/>
            </a:endParaRPr>
          </a:p>
        </p:txBody>
      </p:sp>
      <p:grpSp>
        <p:nvGrpSpPr>
          <p:cNvPr id="33" name="Group 32">
            <a:extLst>
              <a:ext uri="{FF2B5EF4-FFF2-40B4-BE49-F238E27FC236}">
                <a16:creationId xmlns:a16="http://schemas.microsoft.com/office/drawing/2014/main" id="{A8A016E0-6953-440B-A715-3CF344D430E3}"/>
              </a:ext>
            </a:extLst>
          </p:cNvPr>
          <p:cNvGrpSpPr/>
          <p:nvPr/>
        </p:nvGrpSpPr>
        <p:grpSpPr>
          <a:xfrm>
            <a:off x="9886126" y="6077915"/>
            <a:ext cx="1789666" cy="529016"/>
            <a:chOff x="5501554" y="3126567"/>
            <a:chExt cx="1789666" cy="529016"/>
          </a:xfrm>
        </p:grpSpPr>
        <p:sp>
          <p:nvSpPr>
            <p:cNvPr id="56" name="Oval 55">
              <a:extLst>
                <a:ext uri="{FF2B5EF4-FFF2-40B4-BE49-F238E27FC236}">
                  <a16:creationId xmlns:a16="http://schemas.microsoft.com/office/drawing/2014/main" id="{885CC839-089C-014B-A7D9-80712B529001}"/>
                </a:ext>
              </a:extLst>
            </p:cNvPr>
            <p:cNvSpPr/>
            <p:nvPr/>
          </p:nvSpPr>
          <p:spPr>
            <a:xfrm>
              <a:off x="5501554" y="3410964"/>
              <a:ext cx="241674" cy="241674"/>
            </a:xfrm>
            <a:prstGeom prst="ellipse">
              <a:avLst/>
            </a:prstGeom>
            <a:solidFill>
              <a:srgbClr val="FF5064"/>
            </a:solidFill>
            <a:ln>
              <a:noFill/>
            </a:ln>
            <a:effectLst>
              <a:outerShdw blurRad="152400" dir="5400000" algn="ctr"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ACAD6B74-AB81-498B-A8E4-A8DFDD29B5AE}"/>
                </a:ext>
              </a:extLst>
            </p:cNvPr>
            <p:cNvGrpSpPr/>
            <p:nvPr/>
          </p:nvGrpSpPr>
          <p:grpSpPr>
            <a:xfrm>
              <a:off x="5558356" y="3126567"/>
              <a:ext cx="1732864" cy="529016"/>
              <a:chOff x="5558356" y="3126567"/>
              <a:chExt cx="1732864" cy="529016"/>
            </a:xfrm>
          </p:grpSpPr>
          <p:pic>
            <p:nvPicPr>
              <p:cNvPr id="57" name="Picture 56" descr="A picture containing drawing&#10;&#10;Description automatically generated">
                <a:extLst>
                  <a:ext uri="{FF2B5EF4-FFF2-40B4-BE49-F238E27FC236}">
                    <a16:creationId xmlns:a16="http://schemas.microsoft.com/office/drawing/2014/main" id="{25D8192E-E371-8C47-935D-85CB6182A5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8356" y="3126567"/>
                <a:ext cx="110994" cy="110994"/>
              </a:xfrm>
              <a:prstGeom prst="rect">
                <a:avLst/>
              </a:prstGeom>
            </p:spPr>
          </p:pic>
          <p:pic>
            <p:nvPicPr>
              <p:cNvPr id="58" name="Picture 57" descr="A close up of a logo&#10;&#10;Description automatically generated">
                <a:extLst>
                  <a:ext uri="{FF2B5EF4-FFF2-40B4-BE49-F238E27FC236}">
                    <a16:creationId xmlns:a16="http://schemas.microsoft.com/office/drawing/2014/main" id="{8D33F724-63F3-2D49-86AF-0B719EDAE5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0887" y="3471806"/>
                <a:ext cx="104544" cy="104544"/>
              </a:xfrm>
              <a:prstGeom prst="rect">
                <a:avLst/>
              </a:prstGeom>
            </p:spPr>
          </p:pic>
          <p:sp>
            <p:nvSpPr>
              <p:cNvPr id="4" name="TextBox 3">
                <a:extLst>
                  <a:ext uri="{FF2B5EF4-FFF2-40B4-BE49-F238E27FC236}">
                    <a16:creationId xmlns:a16="http://schemas.microsoft.com/office/drawing/2014/main" id="{0BA68C1D-234B-4B51-801D-B0C43E77F7EF}"/>
                  </a:ext>
                </a:extLst>
              </p:cNvPr>
              <p:cNvSpPr txBox="1"/>
              <p:nvPr/>
            </p:nvSpPr>
            <p:spPr>
              <a:xfrm>
                <a:off x="5713059" y="3208986"/>
                <a:ext cx="1578161" cy="446597"/>
              </a:xfrm>
              <a:prstGeom prst="rect">
                <a:avLst/>
              </a:prstGeom>
              <a:noFill/>
            </p:spPr>
            <p:txBody>
              <a:bodyPr wrap="square" rtlCol="0">
                <a:spAutoFit/>
              </a:bodyPr>
              <a:lstStyle/>
              <a:p>
                <a:pPr>
                  <a:lnSpc>
                    <a:spcPct val="250000"/>
                  </a:lnSpc>
                </a:pPr>
                <a:r>
                  <a:rPr lang="en-GB" sz="1100" dirty="0">
                    <a:solidFill>
                      <a:srgbClr val="202529"/>
                    </a:solidFill>
                    <a:latin typeface="Modern Era" panose="02000000000000000000" pitchFamily="2" charset="0"/>
                    <a:cs typeface="Effra" panose="020B0603020203020204" pitchFamily="34" charset="0"/>
                  </a:rPr>
                  <a:t>sales@goodbox.com</a:t>
                </a:r>
              </a:p>
            </p:txBody>
          </p:sp>
        </p:grpSp>
      </p:grpSp>
      <p:sp>
        <p:nvSpPr>
          <p:cNvPr id="15" name="Rectangle 14">
            <a:extLst>
              <a:ext uri="{FF2B5EF4-FFF2-40B4-BE49-F238E27FC236}">
                <a16:creationId xmlns:a16="http://schemas.microsoft.com/office/drawing/2014/main" id="{C56FCCDB-66B5-428B-BE3F-B46C19272C28}"/>
              </a:ext>
            </a:extLst>
          </p:cNvPr>
          <p:cNvSpPr/>
          <p:nvPr/>
        </p:nvSpPr>
        <p:spPr>
          <a:xfrm>
            <a:off x="9044799" y="662230"/>
            <a:ext cx="2471116" cy="3217818"/>
          </a:xfrm>
          <a:prstGeom prst="rect">
            <a:avLst/>
          </a:prstGeom>
          <a:solidFill>
            <a:srgbClr val="DEE2E5">
              <a:alpha val="32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Box 33">
            <a:hlinkClick r:id="rId5"/>
            <a:extLst>
              <a:ext uri="{FF2B5EF4-FFF2-40B4-BE49-F238E27FC236}">
                <a16:creationId xmlns:a16="http://schemas.microsoft.com/office/drawing/2014/main" id="{A5A06B79-539B-47A0-85AD-FB93487B59F9}"/>
              </a:ext>
            </a:extLst>
          </p:cNvPr>
          <p:cNvSpPr txBox="1"/>
          <p:nvPr/>
        </p:nvSpPr>
        <p:spPr>
          <a:xfrm>
            <a:off x="9413022" y="3200579"/>
            <a:ext cx="1623506" cy="303929"/>
          </a:xfrm>
          <a:prstGeom prst="rect">
            <a:avLst/>
          </a:prstGeom>
          <a:solidFill>
            <a:srgbClr val="412378"/>
          </a:solidFill>
        </p:spPr>
        <p:txBody>
          <a:bodyPr wrap="square" lIns="91440" tIns="45720" rIns="91440" bIns="45720" rtlCol="0" anchor="t">
            <a:spAutoFit/>
          </a:bodyPr>
          <a:lstStyle/>
          <a:p>
            <a:pPr algn="ctr">
              <a:lnSpc>
                <a:spcPct val="150000"/>
              </a:lnSpc>
            </a:pPr>
            <a:r>
              <a:rPr lang="en-GB" sz="1000" u="sng" spc="200" dirty="0">
                <a:solidFill>
                  <a:schemeClr val="bg1"/>
                </a:solidFill>
                <a:latin typeface="Effra Medium"/>
                <a:cs typeface="Effra Medium" panose="020B0603020203020204" pitchFamily="34" charset="0"/>
                <a:hlinkClick r:id="rId6">
                  <a:extLst>
                    <a:ext uri="{A12FA001-AC4F-418D-AE19-62706E023703}">
                      <ahyp:hlinkClr xmlns:ahyp="http://schemas.microsoft.com/office/drawing/2018/hyperlinkcolor" val="tx"/>
                    </a:ext>
                  </a:extLst>
                </a:hlinkClick>
              </a:rPr>
              <a:t>TEMPLATES</a:t>
            </a:r>
            <a:endParaRPr lang="en-GB" sz="1000" u="sng" spc="200" dirty="0">
              <a:solidFill>
                <a:schemeClr val="bg1"/>
              </a:solidFill>
              <a:latin typeface="Effra Medium"/>
              <a:cs typeface="Effra Medium" panose="020B0603020203020204" pitchFamily="34" charset="0"/>
            </a:endParaRPr>
          </a:p>
        </p:txBody>
      </p:sp>
      <p:sp>
        <p:nvSpPr>
          <p:cNvPr id="99" name="TextBox 98">
            <a:extLst>
              <a:ext uri="{FF2B5EF4-FFF2-40B4-BE49-F238E27FC236}">
                <a16:creationId xmlns:a16="http://schemas.microsoft.com/office/drawing/2014/main" id="{F33A8290-1D3D-4080-97A7-633840FEA703}"/>
              </a:ext>
            </a:extLst>
          </p:cNvPr>
          <p:cNvSpPr txBox="1"/>
          <p:nvPr/>
        </p:nvSpPr>
        <p:spPr>
          <a:xfrm>
            <a:off x="9014132" y="960937"/>
            <a:ext cx="2532449" cy="542328"/>
          </a:xfrm>
          <a:prstGeom prst="rect">
            <a:avLst/>
          </a:prstGeom>
          <a:noFill/>
        </p:spPr>
        <p:txBody>
          <a:bodyPr wrap="square" rtlCol="0" anchor="t">
            <a:spAutoFit/>
          </a:bodyPr>
          <a:lstStyle/>
          <a:p>
            <a:pPr algn="ctr">
              <a:lnSpc>
                <a:spcPts val="1160"/>
              </a:lnSpc>
            </a:pPr>
            <a:r>
              <a:rPr lang="en-GB" sz="800" dirty="0">
                <a:solidFill>
                  <a:srgbClr val="202529"/>
                </a:solidFill>
                <a:latin typeface="Effra"/>
              </a:rPr>
              <a:t>Want to brand your Podium to a specific campaign or cause? Design packages are available through GoodBox at the prices listed below.</a:t>
            </a:r>
            <a:endParaRPr lang="en-US" sz="800" dirty="0">
              <a:solidFill>
                <a:srgbClr val="202529"/>
              </a:solidFill>
            </a:endParaRPr>
          </a:p>
        </p:txBody>
      </p:sp>
      <p:sp>
        <p:nvSpPr>
          <p:cNvPr id="100" name="TextBox 99">
            <a:extLst>
              <a:ext uri="{FF2B5EF4-FFF2-40B4-BE49-F238E27FC236}">
                <a16:creationId xmlns:a16="http://schemas.microsoft.com/office/drawing/2014/main" id="{DB430A85-BBA3-46B4-8635-D2CDB4BF8E6A}"/>
              </a:ext>
            </a:extLst>
          </p:cNvPr>
          <p:cNvSpPr txBox="1"/>
          <p:nvPr/>
        </p:nvSpPr>
        <p:spPr>
          <a:xfrm>
            <a:off x="9344350" y="669091"/>
            <a:ext cx="1592663" cy="282770"/>
          </a:xfrm>
          <a:prstGeom prst="rect">
            <a:avLst/>
          </a:prstGeom>
          <a:noFill/>
        </p:spPr>
        <p:txBody>
          <a:bodyPr wrap="square" rtlCol="0">
            <a:spAutoFit/>
          </a:bodyPr>
          <a:lstStyle/>
          <a:p>
            <a:pPr>
              <a:lnSpc>
                <a:spcPct val="150000"/>
              </a:lnSpc>
            </a:pPr>
            <a:r>
              <a:rPr lang="en-GB" sz="900" spc="200" dirty="0">
                <a:solidFill>
                  <a:srgbClr val="58595B"/>
                </a:solidFill>
                <a:latin typeface="Effra" panose="020B0603020203020204" pitchFamily="34" charset="0"/>
                <a:cs typeface="Effra" panose="020B0603020203020204" pitchFamily="34" charset="0"/>
              </a:rPr>
              <a:t>PODIUM ARTWORK</a:t>
            </a:r>
          </a:p>
        </p:txBody>
      </p:sp>
      <p:graphicFrame>
        <p:nvGraphicFramePr>
          <p:cNvPr id="76" name="Table 6">
            <a:extLst>
              <a:ext uri="{FF2B5EF4-FFF2-40B4-BE49-F238E27FC236}">
                <a16:creationId xmlns:a16="http://schemas.microsoft.com/office/drawing/2014/main" id="{39DBE0F1-C725-BD42-97F2-D26A51DE5A17}"/>
              </a:ext>
            </a:extLst>
          </p:cNvPr>
          <p:cNvGraphicFramePr>
            <a:graphicFrameLocks noGrp="1"/>
          </p:cNvGraphicFramePr>
          <p:nvPr>
            <p:extLst>
              <p:ext uri="{D42A27DB-BD31-4B8C-83A1-F6EECF244321}">
                <p14:modId xmlns:p14="http://schemas.microsoft.com/office/powerpoint/2010/main" val="4107260564"/>
              </p:ext>
            </p:extLst>
          </p:nvPr>
        </p:nvGraphicFramePr>
        <p:xfrm>
          <a:off x="9386201" y="1543610"/>
          <a:ext cx="1886155" cy="1494302"/>
        </p:xfrm>
        <a:graphic>
          <a:graphicData uri="http://schemas.openxmlformats.org/drawingml/2006/table">
            <a:tbl>
              <a:tblPr firstRow="1" bandRow="1">
                <a:tableStyleId>{C083E6E3-FA7D-4D7B-A595-EF9225AFEA82}</a:tableStyleId>
              </a:tblPr>
              <a:tblGrid>
                <a:gridCol w="903667">
                  <a:extLst>
                    <a:ext uri="{9D8B030D-6E8A-4147-A177-3AD203B41FA5}">
                      <a16:colId xmlns:a16="http://schemas.microsoft.com/office/drawing/2014/main" val="1335191752"/>
                    </a:ext>
                  </a:extLst>
                </a:gridCol>
                <a:gridCol w="982488">
                  <a:extLst>
                    <a:ext uri="{9D8B030D-6E8A-4147-A177-3AD203B41FA5}">
                      <a16:colId xmlns:a16="http://schemas.microsoft.com/office/drawing/2014/main" val="2780108244"/>
                    </a:ext>
                  </a:extLst>
                </a:gridCol>
              </a:tblGrid>
              <a:tr h="268502">
                <a:tc>
                  <a:txBody>
                    <a:bodyPr/>
                    <a:lstStyle/>
                    <a:p>
                      <a:r>
                        <a:rPr lang="en-GB" sz="900" b="0" spc="200" baseline="0" dirty="0">
                          <a:latin typeface="Effra" panose="020B0603020203020204" pitchFamily="34" charset="0"/>
                          <a:cs typeface="Effra" panose="020B0603020203020204" pitchFamily="34" charset="0"/>
                        </a:rPr>
                        <a:t>PACKAGE</a:t>
                      </a:r>
                    </a:p>
                  </a:txBody>
                  <a:tcPr marL="90000" marR="90000" marT="54000" marB="5400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spc="200" baseline="0" dirty="0">
                          <a:latin typeface="Effra" panose="020B0603020203020204" pitchFamily="34" charset="0"/>
                          <a:cs typeface="Effra" panose="020B0603020203020204" pitchFamily="34" charset="0"/>
                        </a:rPr>
                        <a:t>FEES</a:t>
                      </a:r>
                    </a:p>
                  </a:txBody>
                  <a:tcPr marL="90000" marR="90000" marT="54000" marB="5400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2613673"/>
                  </a:ext>
                </a:extLst>
              </a:tr>
              <a:tr h="236249">
                <a:tc>
                  <a:txBody>
                    <a:bodyPr/>
                    <a:lstStyle/>
                    <a:p>
                      <a:r>
                        <a:rPr lang="en-GB" sz="900" b="0" i="0" dirty="0">
                          <a:latin typeface="Effra" panose="020B0603020203020204" pitchFamily="34" charset="0"/>
                          <a:cs typeface="Effra" panose="020B0603020203020204" pitchFamily="34" charset="0"/>
                        </a:rPr>
                        <a:t>DIY</a:t>
                      </a:r>
                    </a:p>
                  </a:txBody>
                  <a:tcPr marL="90000" marR="90000" marT="54000" marB="5400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dirty="0">
                          <a:latin typeface="Effra" panose="020B0603020203020204" pitchFamily="34" charset="0"/>
                          <a:cs typeface="Effra" panose="020B0603020203020204" pitchFamily="34" charset="0"/>
                        </a:rPr>
                        <a:t>Free</a:t>
                      </a:r>
                    </a:p>
                  </a:txBody>
                  <a:tcPr marL="90000" marR="90000" marT="54000" marB="5400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3703647"/>
                  </a:ext>
                </a:extLst>
              </a:tr>
              <a:tr h="236249">
                <a:tc>
                  <a:txBody>
                    <a:bodyPr/>
                    <a:lstStyle/>
                    <a:p>
                      <a:r>
                        <a:rPr lang="en-GB" sz="900" b="0" i="0" dirty="0">
                          <a:latin typeface="Effra" panose="020B0603020203020204" pitchFamily="34" charset="0"/>
                          <a:cs typeface="Effra" panose="020B0603020203020204" pitchFamily="34" charset="0"/>
                        </a:rPr>
                        <a:t>Default  </a:t>
                      </a:r>
                    </a:p>
                  </a:txBody>
                  <a:tcPr marL="90000" marR="90000" marT="54000" marB="5400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dirty="0">
                          <a:latin typeface="Effra" panose="020B0603020203020204" pitchFamily="34" charset="0"/>
                          <a:cs typeface="Effra" panose="020B0603020203020204" pitchFamily="34" charset="0"/>
                        </a:rPr>
                        <a:t>Free</a:t>
                      </a:r>
                    </a:p>
                  </a:txBody>
                  <a:tcPr marL="90000" marR="90000" marT="54000" marB="5400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7729378"/>
                  </a:ext>
                </a:extLst>
              </a:tr>
              <a:tr h="236249">
                <a:tc>
                  <a:txBody>
                    <a:bodyPr/>
                    <a:lstStyle/>
                    <a:p>
                      <a:r>
                        <a:rPr lang="en-GB" sz="900" b="0" i="0" dirty="0">
                          <a:latin typeface="Effra" panose="020B0603020203020204" pitchFamily="34" charset="0"/>
                          <a:cs typeface="Effra" panose="020B0603020203020204" pitchFamily="34" charset="0"/>
                        </a:rPr>
                        <a:t>Standard  </a:t>
                      </a:r>
                    </a:p>
                  </a:txBody>
                  <a:tcPr marL="90000" marR="90000" marT="54000" marB="5400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dirty="0">
                          <a:latin typeface="Effra" panose="020B0603020203020204" pitchFamily="34" charset="0"/>
                          <a:cs typeface="Effra" panose="020B0603020203020204" pitchFamily="34" charset="0"/>
                        </a:rPr>
                        <a:t>£75</a:t>
                      </a:r>
                    </a:p>
                  </a:txBody>
                  <a:tcPr marL="90000" marR="90000" marT="54000" marB="5400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2729013"/>
                  </a:ext>
                </a:extLst>
              </a:tr>
              <a:tr h="236249">
                <a:tc>
                  <a:txBody>
                    <a:bodyPr/>
                    <a:lstStyle/>
                    <a:p>
                      <a:r>
                        <a:rPr lang="en-GB" sz="900" b="0" i="0" dirty="0">
                          <a:latin typeface="Effra" panose="020B0603020203020204" pitchFamily="34" charset="0"/>
                          <a:cs typeface="Effra" panose="020B0603020203020204" pitchFamily="34" charset="0"/>
                        </a:rPr>
                        <a:t>Advanced  </a:t>
                      </a:r>
                    </a:p>
                  </a:txBody>
                  <a:tcPr marL="90000" marR="90000" marT="54000" marB="5400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dirty="0">
                          <a:latin typeface="Effra" panose="020B0603020203020204" pitchFamily="34" charset="0"/>
                          <a:cs typeface="Effra" panose="020B0603020203020204" pitchFamily="34" charset="0"/>
                        </a:rPr>
                        <a:t>£90</a:t>
                      </a:r>
                    </a:p>
                  </a:txBody>
                  <a:tcPr marL="90000" marR="90000" marT="54000" marB="5400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1951416"/>
                  </a:ext>
                </a:extLst>
              </a:tr>
              <a:tr h="236249">
                <a:tc>
                  <a:txBody>
                    <a:bodyPr/>
                    <a:lstStyle/>
                    <a:p>
                      <a:r>
                        <a:rPr lang="en-GB" sz="900" b="0" i="0" dirty="0">
                          <a:latin typeface="Effra" panose="020B0603020203020204" pitchFamily="34" charset="0"/>
                          <a:cs typeface="Effra" panose="020B0603020203020204" pitchFamily="34" charset="0"/>
                        </a:rPr>
                        <a:t>Bespoke  </a:t>
                      </a:r>
                    </a:p>
                  </a:txBody>
                  <a:tcPr marL="90000" marR="90000" marT="54000" marB="5400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dirty="0">
                          <a:latin typeface="Effra" panose="020B0603020203020204" pitchFamily="34" charset="0"/>
                          <a:cs typeface="Effra" panose="020B0603020203020204" pitchFamily="34" charset="0"/>
                        </a:rPr>
                        <a:t>£175</a:t>
                      </a:r>
                    </a:p>
                  </a:txBody>
                  <a:tcPr marL="90000" marR="90000" marT="54000" marB="5400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1586617"/>
                  </a:ext>
                </a:extLst>
              </a:tr>
            </a:tbl>
          </a:graphicData>
        </a:graphic>
      </p:graphicFrame>
      <p:sp>
        <p:nvSpPr>
          <p:cNvPr id="16" name="TextBox 15">
            <a:extLst>
              <a:ext uri="{FF2B5EF4-FFF2-40B4-BE49-F238E27FC236}">
                <a16:creationId xmlns:a16="http://schemas.microsoft.com/office/drawing/2014/main" id="{7691719C-9B81-4568-9644-E22653C689B2}"/>
              </a:ext>
            </a:extLst>
          </p:cNvPr>
          <p:cNvSpPr txBox="1"/>
          <p:nvPr/>
        </p:nvSpPr>
        <p:spPr>
          <a:xfrm>
            <a:off x="7140823" y="6293624"/>
            <a:ext cx="1931535" cy="430887"/>
          </a:xfrm>
          <a:prstGeom prst="rect">
            <a:avLst/>
          </a:prstGeom>
          <a:noFill/>
        </p:spPr>
        <p:txBody>
          <a:bodyPr wrap="square" rtlCol="0">
            <a:spAutoFit/>
          </a:bodyPr>
          <a:lstStyle/>
          <a:p>
            <a:r>
              <a:rPr lang="en-GB" sz="1100" dirty="0"/>
              <a:t>*Podium shown with default artwork applied</a:t>
            </a:r>
          </a:p>
        </p:txBody>
      </p:sp>
      <p:pic>
        <p:nvPicPr>
          <p:cNvPr id="20" name="Picture 19" descr="Text&#10;&#10;Description automatically generated">
            <a:extLst>
              <a:ext uri="{FF2B5EF4-FFF2-40B4-BE49-F238E27FC236}">
                <a16:creationId xmlns:a16="http://schemas.microsoft.com/office/drawing/2014/main" id="{DE3BD78E-0C99-414C-8216-76E02D1F17CC}"/>
              </a:ext>
            </a:extLst>
          </p:cNvPr>
          <p:cNvPicPr>
            <a:picLocks noChangeAspect="1"/>
          </p:cNvPicPr>
          <p:nvPr/>
        </p:nvPicPr>
        <p:blipFill rotWithShape="1">
          <a:blip r:embed="rId7"/>
          <a:srcRect l="30475" r="31252"/>
          <a:stretch/>
        </p:blipFill>
        <p:spPr>
          <a:xfrm>
            <a:off x="41682" y="165099"/>
            <a:ext cx="2392374" cy="6189970"/>
          </a:xfrm>
          <a:prstGeom prst="rect">
            <a:avLst/>
          </a:prstGeom>
          <a:ln>
            <a:noFill/>
          </a:ln>
          <a:effectLst>
            <a:outerShdw blurRad="520700" dist="139700" dir="2700000" algn="tl" rotWithShape="0">
              <a:srgbClr val="333333">
                <a:alpha val="40000"/>
              </a:srgbClr>
            </a:outerShdw>
            <a:reflection stA="0" endPos="18000" dist="50800" dir="5400000" sy="-100000" algn="bl" rotWithShape="0"/>
            <a:softEdge rad="0"/>
          </a:effectLst>
        </p:spPr>
      </p:pic>
      <p:grpSp>
        <p:nvGrpSpPr>
          <p:cNvPr id="37" name="Group 36">
            <a:extLst>
              <a:ext uri="{FF2B5EF4-FFF2-40B4-BE49-F238E27FC236}">
                <a16:creationId xmlns:a16="http://schemas.microsoft.com/office/drawing/2014/main" id="{3D132246-585F-4CBA-B858-D241AC7A614A}"/>
              </a:ext>
            </a:extLst>
          </p:cNvPr>
          <p:cNvGrpSpPr/>
          <p:nvPr/>
        </p:nvGrpSpPr>
        <p:grpSpPr>
          <a:xfrm>
            <a:off x="2583712" y="3376449"/>
            <a:ext cx="3692179" cy="1575798"/>
            <a:chOff x="336393" y="3037266"/>
            <a:chExt cx="2540111" cy="1585766"/>
          </a:xfrm>
        </p:grpSpPr>
        <p:sp>
          <p:nvSpPr>
            <p:cNvPr id="38" name="TextBox 37">
              <a:extLst>
                <a:ext uri="{FF2B5EF4-FFF2-40B4-BE49-F238E27FC236}">
                  <a16:creationId xmlns:a16="http://schemas.microsoft.com/office/drawing/2014/main" id="{EFCA2B3A-CBB5-455F-8B30-F653E3ECAD43}"/>
                </a:ext>
              </a:extLst>
            </p:cNvPr>
            <p:cNvSpPr txBox="1"/>
            <p:nvPr/>
          </p:nvSpPr>
          <p:spPr>
            <a:xfrm>
              <a:off x="336393" y="3091351"/>
              <a:ext cx="2540111" cy="1531681"/>
            </a:xfrm>
            <a:prstGeom prst="rect">
              <a:avLst/>
            </a:prstGeom>
            <a:solidFill>
              <a:schemeClr val="bg1"/>
            </a:solidFill>
            <a:ln>
              <a:noFill/>
            </a:ln>
            <a:effectLst>
              <a:glow rad="63500">
                <a:schemeClr val="accent3">
                  <a:satMod val="175000"/>
                  <a:alpha val="0"/>
                </a:schemeClr>
              </a:glow>
              <a:outerShdw blurRad="292100" algn="tl" rotWithShape="0">
                <a:prstClr val="black">
                  <a:alpha val="17000"/>
                </a:prstClr>
              </a:outerShdw>
            </a:effectLst>
          </p:spPr>
          <p:txBody>
            <a:bodyPr wrap="square" lIns="503998" rIns="180000" rtlCol="0" anchor="ctr">
              <a:noAutofit/>
            </a:bodyPr>
            <a:lstStyle/>
            <a:p>
              <a:pPr algn="ctr"/>
              <a:endParaRPr lang="en-GB" sz="1400" dirty="0">
                <a:solidFill>
                  <a:srgbClr val="585856"/>
                </a:solidFill>
                <a:latin typeface="Modern Era" panose="02000000000000000000" pitchFamily="2" charset="0"/>
              </a:endParaRPr>
            </a:p>
          </p:txBody>
        </p:sp>
        <p:grpSp>
          <p:nvGrpSpPr>
            <p:cNvPr id="39" name="Group 38">
              <a:extLst>
                <a:ext uri="{FF2B5EF4-FFF2-40B4-BE49-F238E27FC236}">
                  <a16:creationId xmlns:a16="http://schemas.microsoft.com/office/drawing/2014/main" id="{F19D2326-0BF5-4DA9-95FE-66BD5D973B11}"/>
                </a:ext>
              </a:extLst>
            </p:cNvPr>
            <p:cNvGrpSpPr/>
            <p:nvPr/>
          </p:nvGrpSpPr>
          <p:grpSpPr>
            <a:xfrm>
              <a:off x="336393" y="3037266"/>
              <a:ext cx="2540110" cy="424634"/>
              <a:chOff x="336393" y="3037266"/>
              <a:chExt cx="2540110" cy="424634"/>
            </a:xfrm>
          </p:grpSpPr>
          <p:sp>
            <p:nvSpPr>
              <p:cNvPr id="40" name="Rectangle 39">
                <a:extLst>
                  <a:ext uri="{FF2B5EF4-FFF2-40B4-BE49-F238E27FC236}">
                    <a16:creationId xmlns:a16="http://schemas.microsoft.com/office/drawing/2014/main" id="{065E6269-8020-4619-AEBA-3A72B5275288}"/>
                  </a:ext>
                </a:extLst>
              </p:cNvPr>
              <p:cNvSpPr/>
              <p:nvPr/>
            </p:nvSpPr>
            <p:spPr>
              <a:xfrm>
                <a:off x="336393" y="3091350"/>
                <a:ext cx="2540110" cy="370550"/>
              </a:xfrm>
              <a:prstGeom prst="rect">
                <a:avLst/>
              </a:prstGeom>
              <a:solidFill>
                <a:srgbClr val="412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TextBox 40">
                <a:extLst>
                  <a:ext uri="{FF2B5EF4-FFF2-40B4-BE49-F238E27FC236}">
                    <a16:creationId xmlns:a16="http://schemas.microsoft.com/office/drawing/2014/main" id="{3BE17050-FBE7-4313-B830-01A0BB00F1B8}"/>
                  </a:ext>
                </a:extLst>
              </p:cNvPr>
              <p:cNvSpPr txBox="1"/>
              <p:nvPr/>
            </p:nvSpPr>
            <p:spPr>
              <a:xfrm>
                <a:off x="440347" y="3037266"/>
                <a:ext cx="910007" cy="370550"/>
              </a:xfrm>
              <a:prstGeom prst="rect">
                <a:avLst/>
              </a:prstGeom>
              <a:noFill/>
            </p:spPr>
            <p:txBody>
              <a:bodyPr wrap="square" lIns="0" rtlCol="0" anchor="t">
                <a:noAutofit/>
              </a:bodyPr>
              <a:lstStyle/>
              <a:p>
                <a:pPr>
                  <a:lnSpc>
                    <a:spcPct val="150000"/>
                  </a:lnSpc>
                  <a:spcAft>
                    <a:spcPts val="1800"/>
                  </a:spcAft>
                </a:pPr>
                <a:r>
                  <a:rPr lang="en-US" sz="1200" dirty="0">
                    <a:solidFill>
                      <a:schemeClr val="bg1"/>
                    </a:solidFill>
                    <a:latin typeface="Modern Era Bold" panose="02000000000000000000" pitchFamily="50" charset="0"/>
                    <a:cs typeface="Effra" panose="020B0603020203020204" pitchFamily="34" charset="0"/>
                  </a:rPr>
                  <a:t>P</a:t>
                </a:r>
                <a:r>
                  <a:rPr lang="en-GB" sz="1200" dirty="0">
                    <a:solidFill>
                      <a:schemeClr val="bg1"/>
                    </a:solidFill>
                    <a:latin typeface="Modern Era Bold" panose="02000000000000000000" pitchFamily="50" charset="0"/>
                    <a:cs typeface="Effra" panose="020B0603020203020204" pitchFamily="34" charset="0"/>
                  </a:rPr>
                  <a:t>urchase</a:t>
                </a:r>
              </a:p>
            </p:txBody>
          </p:sp>
        </p:grpSp>
      </p:grpSp>
      <p:graphicFrame>
        <p:nvGraphicFramePr>
          <p:cNvPr id="5" name="Table 4">
            <a:extLst>
              <a:ext uri="{FF2B5EF4-FFF2-40B4-BE49-F238E27FC236}">
                <a16:creationId xmlns:a16="http://schemas.microsoft.com/office/drawing/2014/main" id="{05313A0A-D0B6-4819-9C72-C1C75BD22418}"/>
              </a:ext>
            </a:extLst>
          </p:cNvPr>
          <p:cNvGraphicFramePr>
            <a:graphicFrameLocks noGrp="1"/>
          </p:cNvGraphicFramePr>
          <p:nvPr>
            <p:extLst>
              <p:ext uri="{D42A27DB-BD31-4B8C-83A1-F6EECF244321}">
                <p14:modId xmlns:p14="http://schemas.microsoft.com/office/powerpoint/2010/main" val="1717377311"/>
              </p:ext>
            </p:extLst>
          </p:nvPr>
        </p:nvGraphicFramePr>
        <p:xfrm>
          <a:off x="2583709" y="3798414"/>
          <a:ext cx="3692181" cy="1175990"/>
        </p:xfrm>
        <a:graphic>
          <a:graphicData uri="http://schemas.openxmlformats.org/drawingml/2006/table">
            <a:tbl>
              <a:tblPr/>
              <a:tblGrid>
                <a:gridCol w="1529084">
                  <a:extLst>
                    <a:ext uri="{9D8B030D-6E8A-4147-A177-3AD203B41FA5}">
                      <a16:colId xmlns:a16="http://schemas.microsoft.com/office/drawing/2014/main" val="1352361904"/>
                    </a:ext>
                  </a:extLst>
                </a:gridCol>
                <a:gridCol w="853654">
                  <a:extLst>
                    <a:ext uri="{9D8B030D-6E8A-4147-A177-3AD203B41FA5}">
                      <a16:colId xmlns:a16="http://schemas.microsoft.com/office/drawing/2014/main" val="1655527669"/>
                    </a:ext>
                  </a:extLst>
                </a:gridCol>
                <a:gridCol w="1309443">
                  <a:extLst>
                    <a:ext uri="{9D8B030D-6E8A-4147-A177-3AD203B41FA5}">
                      <a16:colId xmlns:a16="http://schemas.microsoft.com/office/drawing/2014/main" val="3011681706"/>
                    </a:ext>
                  </a:extLst>
                </a:gridCol>
              </a:tblGrid>
              <a:tr h="465523">
                <a:tc>
                  <a:txBody>
                    <a:bodyPr/>
                    <a:lstStyle/>
                    <a:p>
                      <a:pPr algn="l" fontAlgn="base"/>
                      <a:r>
                        <a:rPr lang="en-GB" sz="900" b="0" i="0" dirty="0">
                          <a:solidFill>
                            <a:srgbClr val="000000"/>
                          </a:solidFill>
                          <a:effectLst/>
                          <a:latin typeface="Effra" panose="020B0603020203020204"/>
                        </a:rPr>
                        <a:t>UNIT SPECS</a:t>
                      </a:r>
                      <a:r>
                        <a:rPr lang="en-GB" sz="900" b="1" i="0" dirty="0">
                          <a:solidFill>
                            <a:srgbClr val="000000"/>
                          </a:solidFill>
                          <a:effectLst/>
                          <a:latin typeface="Effra" panose="020B0603020203020204"/>
                        </a:rPr>
                        <a:t>​</a:t>
                      </a:r>
                      <a:endParaRPr lang="en-GB" b="1" i="0" dirty="0">
                        <a:solidFill>
                          <a:srgbClr val="000000"/>
                        </a:solidFill>
                        <a:effectLst/>
                      </a:endParaRPr>
                    </a:p>
                  </a:txBody>
                  <a:tcPr anchor="ctr">
                    <a:lnL w="12700" cap="flat" cmpd="sng" algn="ctr">
                      <a:solidFill>
                        <a:srgbClr val="FFFFFF"/>
                      </a:solidFill>
                      <a:prstDash val="solid"/>
                      <a:round/>
                      <a:headEnd type="none" w="med" len="med"/>
                      <a:tailEnd type="none" w="med" len="med"/>
                    </a:lnL>
                    <a:lnR w="7620" cap="flat" cmpd="sng" algn="ctr">
                      <a:solidFill>
                        <a:srgbClr val="E7E6E6"/>
                      </a:solidFill>
                      <a:prstDash val="solid"/>
                      <a:round/>
                      <a:headEnd type="none" w="med" len="med"/>
                      <a:tailEnd type="none" w="med" len="med"/>
                    </a:lnR>
                    <a:lnT w="12700" cap="flat" cmpd="sng" algn="ctr">
                      <a:solidFill>
                        <a:srgbClr val="A5A5A5"/>
                      </a:solidFill>
                      <a:prstDash val="solid"/>
                      <a:round/>
                      <a:headEnd type="none" w="med" len="med"/>
                      <a:tailEnd type="none" w="med" len="med"/>
                    </a:lnT>
                    <a:lnB w="7620" cap="flat" cmpd="sng" algn="ctr">
                      <a:solidFill>
                        <a:srgbClr val="E7E6E6"/>
                      </a:solidFill>
                      <a:prstDash val="solid"/>
                      <a:round/>
                      <a:headEnd type="none" w="med" len="med"/>
                      <a:tailEnd type="none" w="med" len="med"/>
                    </a:lnB>
                  </a:tcPr>
                </a:tc>
                <a:tc>
                  <a:txBody>
                    <a:bodyPr/>
                    <a:lstStyle/>
                    <a:p>
                      <a:pPr algn="l" fontAlgn="base"/>
                      <a:r>
                        <a:rPr lang="en-GB" sz="900" b="0" i="0" dirty="0">
                          <a:solidFill>
                            <a:srgbClr val="000000"/>
                          </a:solidFill>
                          <a:effectLst/>
                          <a:latin typeface="Effra" panose="020B0603020203020204"/>
                        </a:rPr>
                        <a:t>UNIT PRICE</a:t>
                      </a:r>
                      <a:r>
                        <a:rPr lang="en-GB" sz="900" b="1" i="0" dirty="0">
                          <a:solidFill>
                            <a:srgbClr val="000000"/>
                          </a:solidFill>
                          <a:effectLst/>
                          <a:latin typeface="Effra" panose="020B0603020203020204"/>
                        </a:rPr>
                        <a:t>​</a:t>
                      </a:r>
                      <a:endParaRPr lang="en-GB" b="1" i="0" dirty="0">
                        <a:solidFill>
                          <a:srgbClr val="000000"/>
                        </a:solidFill>
                        <a:effectLst/>
                      </a:endParaRPr>
                    </a:p>
                  </a:txBody>
                  <a:tcPr anchor="ctr">
                    <a:lnL w="7620" cap="flat" cmpd="sng" algn="ctr">
                      <a:solidFill>
                        <a:srgbClr val="E7E6E6"/>
                      </a:solidFill>
                      <a:prstDash val="solid"/>
                      <a:round/>
                      <a:headEnd type="none" w="med" len="med"/>
                      <a:tailEnd type="none" w="med" len="med"/>
                    </a:lnL>
                    <a:lnR w="7620" cap="flat" cmpd="sng" algn="ctr">
                      <a:solidFill>
                        <a:srgbClr val="E7E6E6"/>
                      </a:solidFill>
                      <a:prstDash val="solid"/>
                      <a:round/>
                      <a:headEnd type="none" w="med" len="med"/>
                      <a:tailEnd type="none" w="med" len="med"/>
                    </a:lnR>
                    <a:lnT w="12700" cap="flat" cmpd="sng" algn="ctr">
                      <a:solidFill>
                        <a:srgbClr val="A5A5A5"/>
                      </a:solidFill>
                      <a:prstDash val="solid"/>
                      <a:round/>
                      <a:headEnd type="none" w="med" len="med"/>
                      <a:tailEnd type="none" w="med" len="med"/>
                    </a:lnT>
                    <a:lnB w="7620" cap="flat" cmpd="sng" algn="ctr">
                      <a:solidFill>
                        <a:srgbClr val="E7E6E6"/>
                      </a:solidFill>
                      <a:prstDash val="solid"/>
                      <a:round/>
                      <a:headEnd type="none" w="med" len="med"/>
                      <a:tailEnd type="none" w="med" len="med"/>
                    </a:lnB>
                  </a:tcPr>
                </a:tc>
                <a:tc>
                  <a:txBody>
                    <a:bodyPr/>
                    <a:lstStyle/>
                    <a:p>
                      <a:pPr algn="l" fontAlgn="base"/>
                      <a:r>
                        <a:rPr lang="en-US" sz="900" b="0" i="0" dirty="0">
                          <a:solidFill>
                            <a:srgbClr val="000000"/>
                          </a:solidFill>
                          <a:effectLst/>
                          <a:latin typeface="Effra" panose="020B0603020203020204"/>
                        </a:rPr>
                        <a:t>MONTHLY SERVICE FEE</a:t>
                      </a:r>
                      <a:r>
                        <a:rPr lang="en-US" sz="800" b="1" i="0" dirty="0">
                          <a:solidFill>
                            <a:srgbClr val="000000"/>
                          </a:solidFill>
                          <a:effectLst/>
                          <a:latin typeface="Effra" panose="020B0603020203020204"/>
                        </a:rPr>
                        <a:t>​</a:t>
                      </a:r>
                      <a:br>
                        <a:rPr lang="en-US" sz="800" b="1" i="0" dirty="0">
                          <a:solidFill>
                            <a:srgbClr val="000000"/>
                          </a:solidFill>
                          <a:effectLst/>
                          <a:latin typeface="Effra" panose="020B0603020203020204"/>
                        </a:rPr>
                      </a:br>
                      <a:r>
                        <a:rPr lang="en-US" sz="800" b="0" i="0" dirty="0">
                          <a:solidFill>
                            <a:srgbClr val="000000"/>
                          </a:solidFill>
                          <a:effectLst/>
                          <a:latin typeface="Effra" panose="020B0603020203020204"/>
                        </a:rPr>
                        <a:t>(12 month minimum)</a:t>
                      </a:r>
                      <a:r>
                        <a:rPr lang="en-US" sz="800" b="1" i="0" dirty="0">
                          <a:solidFill>
                            <a:srgbClr val="000000"/>
                          </a:solidFill>
                          <a:effectLst/>
                          <a:latin typeface="Effra" panose="020B0603020203020204"/>
                        </a:rPr>
                        <a:t>​</a:t>
                      </a:r>
                      <a:endParaRPr lang="en-US" b="1" i="0" dirty="0">
                        <a:solidFill>
                          <a:srgbClr val="000000"/>
                        </a:solidFill>
                        <a:effectLst/>
                      </a:endParaRPr>
                    </a:p>
                  </a:txBody>
                  <a:tcPr anchor="ctr">
                    <a:lnL w="7620" cap="flat" cmpd="sng" algn="ctr">
                      <a:solidFill>
                        <a:srgbClr val="E7E6E6"/>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A5A5A5"/>
                      </a:solidFill>
                      <a:prstDash val="solid"/>
                      <a:round/>
                      <a:headEnd type="none" w="med" len="med"/>
                      <a:tailEnd type="none" w="med" len="med"/>
                    </a:lnT>
                    <a:lnB w="7620" cap="flat" cmpd="sng" algn="ctr">
                      <a:solidFill>
                        <a:srgbClr val="E7E6E6"/>
                      </a:solidFill>
                      <a:prstDash val="solid"/>
                      <a:round/>
                      <a:headEnd type="none" w="med" len="med"/>
                      <a:tailEnd type="none" w="med" len="med"/>
                    </a:lnB>
                  </a:tcPr>
                </a:tc>
                <a:extLst>
                  <a:ext uri="{0D108BD9-81ED-4DB2-BD59-A6C34878D82A}">
                    <a16:rowId xmlns:a16="http://schemas.microsoft.com/office/drawing/2014/main" val="1693658818"/>
                  </a:ext>
                </a:extLst>
              </a:tr>
              <a:tr h="450974">
                <a:tc>
                  <a:txBody>
                    <a:bodyPr/>
                    <a:lstStyle/>
                    <a:p>
                      <a:pPr algn="l" fontAlgn="base"/>
                      <a:r>
                        <a:rPr lang="en-US" sz="900" b="0" i="0" dirty="0">
                          <a:solidFill>
                            <a:srgbClr val="000000"/>
                          </a:solidFill>
                          <a:effectLst/>
                          <a:latin typeface="Effra" panose="020B0603020203020204"/>
                        </a:rPr>
                        <a:t>Original </a:t>
                      </a:r>
                      <a:r>
                        <a:rPr lang="en-US" sz="800" b="0" i="0" dirty="0">
                          <a:solidFill>
                            <a:srgbClr val="000000"/>
                          </a:solidFill>
                          <a:effectLst/>
                          <a:latin typeface="Effra" panose="020B0603020203020204"/>
                        </a:rPr>
                        <a:t>​</a:t>
                      </a:r>
                      <a:br>
                        <a:rPr lang="en-US" sz="800" b="0" i="0" dirty="0">
                          <a:solidFill>
                            <a:srgbClr val="000000"/>
                          </a:solidFill>
                          <a:effectLst/>
                          <a:latin typeface="Effra" panose="020B0603020203020204"/>
                        </a:rPr>
                      </a:br>
                      <a:r>
                        <a:rPr lang="en-US" sz="800" b="0" i="0" dirty="0">
                          <a:solidFill>
                            <a:srgbClr val="000000"/>
                          </a:solidFill>
                          <a:effectLst/>
                          <a:latin typeface="Effra" panose="020B0603020203020204"/>
                        </a:rPr>
                        <a:t>(no cash box, no battery)​</a:t>
                      </a:r>
                      <a:endParaRPr lang="en-US" b="0" i="0" dirty="0">
                        <a:solidFill>
                          <a:srgbClr val="000000"/>
                        </a:solidFill>
                        <a:effectLst/>
                      </a:endParaRPr>
                    </a:p>
                  </a:txBody>
                  <a:tcPr anchor="ctr">
                    <a:lnL w="12700" cap="flat" cmpd="sng" algn="ctr">
                      <a:solidFill>
                        <a:srgbClr val="FFFFFF"/>
                      </a:solidFill>
                      <a:prstDash val="solid"/>
                      <a:round/>
                      <a:headEnd type="none" w="med" len="med"/>
                      <a:tailEnd type="none" w="med" len="med"/>
                    </a:lnL>
                    <a:lnR w="7620" cap="flat" cmpd="sng" algn="ctr">
                      <a:solidFill>
                        <a:srgbClr val="E7E6E6"/>
                      </a:solidFill>
                      <a:prstDash val="solid"/>
                      <a:round/>
                      <a:headEnd type="none" w="med" len="med"/>
                      <a:tailEnd type="none" w="med" len="med"/>
                    </a:lnR>
                    <a:lnT w="7620" cap="flat" cmpd="sng" algn="ctr">
                      <a:solidFill>
                        <a:srgbClr val="E7E6E6"/>
                      </a:solidFill>
                      <a:prstDash val="solid"/>
                      <a:round/>
                      <a:headEnd type="none" w="med" len="med"/>
                      <a:tailEnd type="none" w="med" len="med"/>
                    </a:lnT>
                    <a:lnB w="7620" cap="flat" cmpd="sng" algn="ctr">
                      <a:solidFill>
                        <a:srgbClr val="E7E6E6"/>
                      </a:solidFill>
                      <a:prstDash val="solid"/>
                      <a:round/>
                      <a:headEnd type="none" w="med" len="med"/>
                      <a:tailEnd type="none" w="med" len="med"/>
                    </a:lnB>
                  </a:tcPr>
                </a:tc>
                <a:tc>
                  <a:txBody>
                    <a:bodyPr/>
                    <a:lstStyle/>
                    <a:p>
                      <a:pPr algn="l" fontAlgn="base"/>
                      <a:r>
                        <a:rPr lang="en-GB" sz="900" b="0" i="0" dirty="0">
                          <a:solidFill>
                            <a:srgbClr val="000000"/>
                          </a:solidFill>
                          <a:effectLst/>
                          <a:latin typeface="Effra" panose="020B0603020203020204"/>
                        </a:rPr>
                        <a:t>£950​</a:t>
                      </a:r>
                      <a:endParaRPr lang="en-GB" b="0" i="0" dirty="0">
                        <a:solidFill>
                          <a:srgbClr val="000000"/>
                        </a:solidFill>
                        <a:effectLst/>
                      </a:endParaRPr>
                    </a:p>
                  </a:txBody>
                  <a:tcPr anchor="ctr">
                    <a:lnL w="7620" cap="flat" cmpd="sng" algn="ctr">
                      <a:solidFill>
                        <a:srgbClr val="E7E6E6"/>
                      </a:solidFill>
                      <a:prstDash val="solid"/>
                      <a:round/>
                      <a:headEnd type="none" w="med" len="med"/>
                      <a:tailEnd type="none" w="med" len="med"/>
                    </a:lnL>
                    <a:lnR w="7620" cap="flat" cmpd="sng" algn="ctr">
                      <a:solidFill>
                        <a:srgbClr val="E7E6E6"/>
                      </a:solidFill>
                      <a:prstDash val="solid"/>
                      <a:round/>
                      <a:headEnd type="none" w="med" len="med"/>
                      <a:tailEnd type="none" w="med" len="med"/>
                    </a:lnR>
                    <a:lnT w="7620" cap="flat" cmpd="sng" algn="ctr">
                      <a:solidFill>
                        <a:srgbClr val="E7E6E6"/>
                      </a:solidFill>
                      <a:prstDash val="solid"/>
                      <a:round/>
                      <a:headEnd type="none" w="med" len="med"/>
                      <a:tailEnd type="none" w="med" len="med"/>
                    </a:lnT>
                    <a:lnB w="7620" cap="flat" cmpd="sng" algn="ctr">
                      <a:solidFill>
                        <a:srgbClr val="E7E6E6"/>
                      </a:solidFill>
                      <a:prstDash val="solid"/>
                      <a:round/>
                      <a:headEnd type="none" w="med" len="med"/>
                      <a:tailEnd type="none" w="med" len="med"/>
                    </a:lnB>
                  </a:tcPr>
                </a:tc>
                <a:tc>
                  <a:txBody>
                    <a:bodyPr/>
                    <a:lstStyle/>
                    <a:p>
                      <a:pPr algn="l" fontAlgn="base"/>
                      <a:r>
                        <a:rPr lang="en-GB" sz="900" b="0" i="0" dirty="0">
                          <a:solidFill>
                            <a:srgbClr val="000000"/>
                          </a:solidFill>
                          <a:effectLst/>
                          <a:latin typeface="Effra" panose="020B0603020203020204"/>
                        </a:rPr>
                        <a:t>£17.50​</a:t>
                      </a:r>
                      <a:endParaRPr lang="en-GB" b="0" i="0" dirty="0">
                        <a:solidFill>
                          <a:srgbClr val="000000"/>
                        </a:solidFill>
                        <a:effectLst/>
                      </a:endParaRPr>
                    </a:p>
                  </a:txBody>
                  <a:tcPr anchor="ctr">
                    <a:lnL w="7620" cap="flat" cmpd="sng" algn="ctr">
                      <a:solidFill>
                        <a:srgbClr val="E7E6E6"/>
                      </a:solidFill>
                      <a:prstDash val="solid"/>
                      <a:round/>
                      <a:headEnd type="none" w="med" len="med"/>
                      <a:tailEnd type="none" w="med" len="med"/>
                    </a:lnL>
                    <a:lnR w="12700" cap="flat" cmpd="sng" algn="ctr">
                      <a:solidFill>
                        <a:srgbClr val="FFFFFF"/>
                      </a:solidFill>
                      <a:prstDash val="solid"/>
                      <a:round/>
                      <a:headEnd type="none" w="med" len="med"/>
                      <a:tailEnd type="none" w="med" len="med"/>
                    </a:lnR>
                    <a:lnT w="7620" cap="flat" cmpd="sng" algn="ctr">
                      <a:solidFill>
                        <a:srgbClr val="E7E6E6"/>
                      </a:solidFill>
                      <a:prstDash val="solid"/>
                      <a:round/>
                      <a:headEnd type="none" w="med" len="med"/>
                      <a:tailEnd type="none" w="med" len="med"/>
                    </a:lnT>
                    <a:lnB w="7620" cap="flat" cmpd="sng" algn="ctr">
                      <a:solidFill>
                        <a:srgbClr val="E7E6E6"/>
                      </a:solidFill>
                      <a:prstDash val="solid"/>
                      <a:round/>
                      <a:headEnd type="none" w="med" len="med"/>
                      <a:tailEnd type="none" w="med" len="med"/>
                    </a:lnB>
                  </a:tcPr>
                </a:tc>
                <a:extLst>
                  <a:ext uri="{0D108BD9-81ED-4DB2-BD59-A6C34878D82A}">
                    <a16:rowId xmlns:a16="http://schemas.microsoft.com/office/drawing/2014/main" val="323891941"/>
                  </a:ext>
                </a:extLst>
              </a:tr>
              <a:tr h="237336">
                <a:tc>
                  <a:txBody>
                    <a:bodyPr/>
                    <a:lstStyle/>
                    <a:p>
                      <a:pPr algn="l" fontAlgn="base"/>
                      <a:r>
                        <a:rPr lang="en-GB" sz="900" b="0" i="0" dirty="0">
                          <a:solidFill>
                            <a:srgbClr val="000000"/>
                          </a:solidFill>
                          <a:effectLst/>
                          <a:latin typeface="Effra" panose="020B0603020203020204"/>
                        </a:rPr>
                        <a:t>With cash box​</a:t>
                      </a:r>
                      <a:endParaRPr lang="en-GB" b="0" i="0" dirty="0">
                        <a:solidFill>
                          <a:srgbClr val="000000"/>
                        </a:solidFill>
                        <a:effectLst/>
                      </a:endParaRPr>
                    </a:p>
                  </a:txBody>
                  <a:tcPr anchor="ctr">
                    <a:lnL w="12700" cap="flat" cmpd="sng" algn="ctr">
                      <a:solidFill>
                        <a:srgbClr val="FFFFFF"/>
                      </a:solidFill>
                      <a:prstDash val="solid"/>
                      <a:round/>
                      <a:headEnd type="none" w="med" len="med"/>
                      <a:tailEnd type="none" w="med" len="med"/>
                    </a:lnL>
                    <a:lnR w="7620" cap="flat" cmpd="sng" algn="ctr">
                      <a:solidFill>
                        <a:srgbClr val="E7E6E6"/>
                      </a:solidFill>
                      <a:prstDash val="solid"/>
                      <a:round/>
                      <a:headEnd type="none" w="med" len="med"/>
                      <a:tailEnd type="none" w="med" len="med"/>
                    </a:lnR>
                    <a:lnT w="7620" cap="flat" cmpd="sng" algn="ctr">
                      <a:solidFill>
                        <a:srgbClr val="E7E6E6"/>
                      </a:solidFill>
                      <a:prstDash val="solid"/>
                      <a:round/>
                      <a:headEnd type="none" w="med" len="med"/>
                      <a:tailEnd type="none" w="med" len="med"/>
                    </a:lnT>
                    <a:lnB w="7620" cap="flat" cmpd="sng" algn="ctr">
                      <a:solidFill>
                        <a:srgbClr val="E7E6E6"/>
                      </a:solidFill>
                      <a:prstDash val="solid"/>
                      <a:round/>
                      <a:headEnd type="none" w="med" len="med"/>
                      <a:tailEnd type="none" w="med" len="med"/>
                    </a:lnB>
                  </a:tcPr>
                </a:tc>
                <a:tc>
                  <a:txBody>
                    <a:bodyPr/>
                    <a:lstStyle/>
                    <a:p>
                      <a:pPr algn="l" fontAlgn="base"/>
                      <a:r>
                        <a:rPr lang="en-GB" sz="900" b="0" i="0" dirty="0">
                          <a:solidFill>
                            <a:srgbClr val="000000"/>
                          </a:solidFill>
                          <a:effectLst/>
                          <a:latin typeface="Effra" panose="020B0603020203020204"/>
                        </a:rPr>
                        <a:t>£1,205</a:t>
                      </a:r>
                      <a:endParaRPr lang="en-GB" b="0" i="0" dirty="0">
                        <a:solidFill>
                          <a:srgbClr val="000000"/>
                        </a:solidFill>
                        <a:effectLst/>
                      </a:endParaRPr>
                    </a:p>
                  </a:txBody>
                  <a:tcPr anchor="ctr">
                    <a:lnL w="7620" cap="flat" cmpd="sng" algn="ctr">
                      <a:solidFill>
                        <a:srgbClr val="E7E6E6"/>
                      </a:solidFill>
                      <a:prstDash val="solid"/>
                      <a:round/>
                      <a:headEnd type="none" w="med" len="med"/>
                      <a:tailEnd type="none" w="med" len="med"/>
                    </a:lnL>
                    <a:lnR w="7620" cap="flat" cmpd="sng" algn="ctr">
                      <a:solidFill>
                        <a:srgbClr val="E7E6E6"/>
                      </a:solidFill>
                      <a:prstDash val="solid"/>
                      <a:round/>
                      <a:headEnd type="none" w="med" len="med"/>
                      <a:tailEnd type="none" w="med" len="med"/>
                    </a:lnR>
                    <a:lnT w="7620" cap="flat" cmpd="sng" algn="ctr">
                      <a:solidFill>
                        <a:srgbClr val="E7E6E6"/>
                      </a:solidFill>
                      <a:prstDash val="solid"/>
                      <a:round/>
                      <a:headEnd type="none" w="med" len="med"/>
                      <a:tailEnd type="none" w="med" len="med"/>
                    </a:lnT>
                    <a:lnB w="7620" cap="flat" cmpd="sng" algn="ctr">
                      <a:solidFill>
                        <a:srgbClr val="E7E6E6"/>
                      </a:solidFill>
                      <a:prstDash val="solid"/>
                      <a:round/>
                      <a:headEnd type="none" w="med" len="med"/>
                      <a:tailEnd type="none" w="med" len="med"/>
                    </a:lnB>
                  </a:tcPr>
                </a:tc>
                <a:tc>
                  <a:txBody>
                    <a:bodyPr/>
                    <a:lstStyle/>
                    <a:p>
                      <a:pPr algn="l" fontAlgn="base"/>
                      <a:r>
                        <a:rPr lang="en-GB" sz="900" b="0" i="0" dirty="0">
                          <a:solidFill>
                            <a:srgbClr val="000000"/>
                          </a:solidFill>
                          <a:effectLst/>
                          <a:latin typeface="Effra" panose="020B0603020203020204"/>
                        </a:rPr>
                        <a:t>£17.50​</a:t>
                      </a:r>
                      <a:endParaRPr lang="en-GB" b="0" i="0" dirty="0">
                        <a:solidFill>
                          <a:srgbClr val="000000"/>
                        </a:solidFill>
                        <a:effectLst/>
                      </a:endParaRPr>
                    </a:p>
                  </a:txBody>
                  <a:tcPr anchor="ctr">
                    <a:lnL w="7620" cap="flat" cmpd="sng" algn="ctr">
                      <a:solidFill>
                        <a:srgbClr val="E7E6E6"/>
                      </a:solidFill>
                      <a:prstDash val="solid"/>
                      <a:round/>
                      <a:headEnd type="none" w="med" len="med"/>
                      <a:tailEnd type="none" w="med" len="med"/>
                    </a:lnL>
                    <a:lnR w="12700" cap="flat" cmpd="sng" algn="ctr">
                      <a:solidFill>
                        <a:srgbClr val="FFFFFF"/>
                      </a:solidFill>
                      <a:prstDash val="solid"/>
                      <a:round/>
                      <a:headEnd type="none" w="med" len="med"/>
                      <a:tailEnd type="none" w="med" len="med"/>
                    </a:lnR>
                    <a:lnT w="7620" cap="flat" cmpd="sng" algn="ctr">
                      <a:solidFill>
                        <a:srgbClr val="E7E6E6"/>
                      </a:solidFill>
                      <a:prstDash val="solid"/>
                      <a:round/>
                      <a:headEnd type="none" w="med" len="med"/>
                      <a:tailEnd type="none" w="med" len="med"/>
                    </a:lnT>
                    <a:lnB w="7620" cap="flat" cmpd="sng" algn="ctr">
                      <a:solidFill>
                        <a:srgbClr val="E7E6E6"/>
                      </a:solidFill>
                      <a:prstDash val="solid"/>
                      <a:round/>
                      <a:headEnd type="none" w="med" len="med"/>
                      <a:tailEnd type="none" w="med" len="med"/>
                    </a:lnB>
                  </a:tcPr>
                </a:tc>
                <a:extLst>
                  <a:ext uri="{0D108BD9-81ED-4DB2-BD59-A6C34878D82A}">
                    <a16:rowId xmlns:a16="http://schemas.microsoft.com/office/drawing/2014/main" val="57233362"/>
                  </a:ext>
                </a:extLst>
              </a:tr>
            </a:tbl>
          </a:graphicData>
        </a:graphic>
      </p:graphicFrame>
      <p:sp>
        <p:nvSpPr>
          <p:cNvPr id="30" name="TextBox 29">
            <a:extLst>
              <a:ext uri="{FF2B5EF4-FFF2-40B4-BE49-F238E27FC236}">
                <a16:creationId xmlns:a16="http://schemas.microsoft.com/office/drawing/2014/main" id="{EAC4468F-EB96-46AC-8160-90B33372F991}"/>
              </a:ext>
            </a:extLst>
          </p:cNvPr>
          <p:cNvSpPr txBox="1"/>
          <p:nvPr/>
        </p:nvSpPr>
        <p:spPr>
          <a:xfrm>
            <a:off x="9229411" y="3986870"/>
            <a:ext cx="1822539" cy="338554"/>
          </a:xfrm>
          <a:prstGeom prst="rect">
            <a:avLst/>
          </a:prstGeom>
          <a:noFill/>
        </p:spPr>
        <p:txBody>
          <a:bodyPr wrap="square" rtlCol="0" anchor="t">
            <a:spAutoFit/>
          </a:bodyPr>
          <a:lstStyle/>
          <a:p>
            <a:r>
              <a:rPr lang="en-GB" sz="800" dirty="0">
                <a:solidFill>
                  <a:srgbClr val="58595B">
                    <a:alpha val="80000"/>
                  </a:srgbClr>
                </a:solidFill>
                <a:latin typeface="Effra Light" panose="020B0403020203020204" pitchFamily="34" charset="0"/>
                <a:cs typeface="Effra Light" panose="020B0403020203020204" pitchFamily="34" charset="0"/>
              </a:rPr>
              <a:t>All listed prices are exclusive of VAT and delivery.</a:t>
            </a:r>
            <a:endParaRPr lang="en-US" sz="800" dirty="0">
              <a:solidFill>
                <a:srgbClr val="58595B">
                  <a:alpha val="80000"/>
                </a:srgbClr>
              </a:solidFill>
              <a:latin typeface="Effra Light" panose="020B0403020203020204" pitchFamily="34" charset="0"/>
              <a:cs typeface="Effra Light" panose="020B0403020203020204" pitchFamily="34" charset="0"/>
            </a:endParaRPr>
          </a:p>
        </p:txBody>
      </p:sp>
      <p:pic>
        <p:nvPicPr>
          <p:cNvPr id="35" name="Picture 34" descr="Graphical user interface, text, application&#10;&#10;Description automatically generated">
            <a:extLst>
              <a:ext uri="{FF2B5EF4-FFF2-40B4-BE49-F238E27FC236}">
                <a16:creationId xmlns:a16="http://schemas.microsoft.com/office/drawing/2014/main" id="{738FEE72-25ED-4597-9C0C-D1637D10FC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6403" y="295560"/>
            <a:ext cx="4137092" cy="5763785"/>
          </a:xfrm>
          <a:prstGeom prst="rect">
            <a:avLst/>
          </a:prstGeom>
        </p:spPr>
      </p:pic>
    </p:spTree>
    <p:extLst>
      <p:ext uri="{BB962C8B-B14F-4D97-AF65-F5344CB8AC3E}">
        <p14:creationId xmlns:p14="http://schemas.microsoft.com/office/powerpoint/2010/main" val="175447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05C7799-954B-478E-9C43-D0D920C4A79E}"/>
              </a:ext>
            </a:extLst>
          </p:cNvPr>
          <p:cNvSpPr/>
          <p:nvPr/>
        </p:nvSpPr>
        <p:spPr>
          <a:xfrm>
            <a:off x="-21142" y="0"/>
            <a:ext cx="412894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009274D8-E059-344D-AB50-859DC2B0C2D8}"/>
              </a:ext>
            </a:extLst>
          </p:cNvPr>
          <p:cNvSpPr/>
          <p:nvPr/>
        </p:nvSpPr>
        <p:spPr>
          <a:xfrm>
            <a:off x="4083080" y="2"/>
            <a:ext cx="4157654" cy="6857998"/>
          </a:xfrm>
          <a:prstGeom prst="rect">
            <a:avLst/>
          </a:prstGeom>
          <a:solidFill>
            <a:srgbClr val="FF5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C1990CD6-7322-2441-99CE-733C30A4056F}"/>
              </a:ext>
            </a:extLst>
          </p:cNvPr>
          <p:cNvSpPr>
            <a:spLocks noGrp="1"/>
          </p:cNvSpPr>
          <p:nvPr>
            <p:ph type="sldNum" sz="quarter" idx="12"/>
          </p:nvPr>
        </p:nvSpPr>
        <p:spPr/>
        <p:txBody>
          <a:bodyPr/>
          <a:lstStyle/>
          <a:p>
            <a:fld id="{6D176154-EAD8-4A69-A219-79814AB44798}" type="slidenum">
              <a:rPr lang="en-GB" smtClean="0"/>
              <a:t>11</a:t>
            </a:fld>
            <a:endParaRPr lang="en-GB" dirty="0"/>
          </a:p>
        </p:txBody>
      </p:sp>
      <p:sp>
        <p:nvSpPr>
          <p:cNvPr id="17" name="Oval 16">
            <a:extLst>
              <a:ext uri="{FF2B5EF4-FFF2-40B4-BE49-F238E27FC236}">
                <a16:creationId xmlns:a16="http://schemas.microsoft.com/office/drawing/2014/main" id="{21E7BBF4-A549-7249-B7D4-7C49A26D1EC5}"/>
              </a:ext>
            </a:extLst>
          </p:cNvPr>
          <p:cNvSpPr/>
          <p:nvPr/>
        </p:nvSpPr>
        <p:spPr>
          <a:xfrm>
            <a:off x="3356637" y="1536872"/>
            <a:ext cx="1484671" cy="14846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8" name="TextBox 17">
            <a:extLst>
              <a:ext uri="{FF2B5EF4-FFF2-40B4-BE49-F238E27FC236}">
                <a16:creationId xmlns:a16="http://schemas.microsoft.com/office/drawing/2014/main" id="{7788BC87-4B86-614D-81C4-E8EF82FA2992}"/>
              </a:ext>
            </a:extLst>
          </p:cNvPr>
          <p:cNvSpPr txBox="1"/>
          <p:nvPr/>
        </p:nvSpPr>
        <p:spPr>
          <a:xfrm>
            <a:off x="2931953" y="1757734"/>
            <a:ext cx="2351689" cy="320024"/>
          </a:xfrm>
          <a:prstGeom prst="rect">
            <a:avLst/>
          </a:prstGeom>
          <a:noFill/>
        </p:spPr>
        <p:txBody>
          <a:bodyPr wrap="square" rtlCol="0">
            <a:spAutoFit/>
          </a:bodyPr>
          <a:lstStyle/>
          <a:p>
            <a:pPr algn="ctr">
              <a:lnSpc>
                <a:spcPct val="150000"/>
              </a:lnSpc>
            </a:pPr>
            <a:r>
              <a:rPr lang="en-GB" sz="1050" spc="200" dirty="0">
                <a:solidFill>
                  <a:srgbClr val="412378"/>
                </a:solidFill>
                <a:latin typeface="Effra" panose="020B0603020203020204" pitchFamily="34" charset="0"/>
                <a:cs typeface="Effra" panose="020B0603020203020204" pitchFamily="34" charset="0"/>
              </a:rPr>
              <a:t>Save up to</a:t>
            </a:r>
          </a:p>
        </p:txBody>
      </p:sp>
      <p:sp>
        <p:nvSpPr>
          <p:cNvPr id="20" name="TextBox 19">
            <a:extLst>
              <a:ext uri="{FF2B5EF4-FFF2-40B4-BE49-F238E27FC236}">
                <a16:creationId xmlns:a16="http://schemas.microsoft.com/office/drawing/2014/main" id="{2D98ED9B-6CBF-8344-8CD9-B9A3C213D9D2}"/>
              </a:ext>
            </a:extLst>
          </p:cNvPr>
          <p:cNvSpPr txBox="1"/>
          <p:nvPr/>
        </p:nvSpPr>
        <p:spPr>
          <a:xfrm>
            <a:off x="3596842" y="1840087"/>
            <a:ext cx="1038828" cy="680336"/>
          </a:xfrm>
          <a:prstGeom prst="rect">
            <a:avLst/>
          </a:prstGeom>
          <a:noFill/>
        </p:spPr>
        <p:txBody>
          <a:bodyPr wrap="square" lIns="0" rtlCol="0" anchor="t">
            <a:noAutofit/>
          </a:bodyPr>
          <a:lstStyle/>
          <a:p>
            <a:pPr algn="ctr">
              <a:lnSpc>
                <a:spcPct val="150000"/>
              </a:lnSpc>
              <a:spcAft>
                <a:spcPts val="1800"/>
              </a:spcAft>
            </a:pPr>
            <a:r>
              <a:rPr lang="en-GB" sz="3600" dirty="0">
                <a:solidFill>
                  <a:srgbClr val="412378"/>
                </a:solidFill>
                <a:latin typeface="Modern Era Bold" panose="02000000000000000000" pitchFamily="50" charset="0"/>
                <a:cs typeface="Effra" panose="020B0603020203020204" pitchFamily="34" charset="0"/>
              </a:rPr>
              <a:t>£180</a:t>
            </a:r>
            <a:endParaRPr lang="en-GB" sz="3200" b="1" dirty="0">
              <a:solidFill>
                <a:srgbClr val="412378"/>
              </a:solidFill>
              <a:latin typeface="Modern Era Bold" panose="02000000000000000000" pitchFamily="50" charset="0"/>
              <a:cs typeface="Effra" panose="020B0603020203020204" pitchFamily="34" charset="0"/>
            </a:endParaRPr>
          </a:p>
        </p:txBody>
      </p:sp>
      <p:grpSp>
        <p:nvGrpSpPr>
          <p:cNvPr id="27" name="Group 26">
            <a:extLst>
              <a:ext uri="{FF2B5EF4-FFF2-40B4-BE49-F238E27FC236}">
                <a16:creationId xmlns:a16="http://schemas.microsoft.com/office/drawing/2014/main" id="{82766908-5E78-42AE-8F41-FC47536491A8}"/>
              </a:ext>
            </a:extLst>
          </p:cNvPr>
          <p:cNvGrpSpPr/>
          <p:nvPr/>
        </p:nvGrpSpPr>
        <p:grpSpPr>
          <a:xfrm>
            <a:off x="1447523" y="5487670"/>
            <a:ext cx="1166893" cy="1051242"/>
            <a:chOff x="1494655" y="5583632"/>
            <a:chExt cx="1166893" cy="1051242"/>
          </a:xfrm>
        </p:grpSpPr>
        <p:sp>
          <p:nvSpPr>
            <p:cNvPr id="28" name="TextBox 27">
              <a:extLst>
                <a:ext uri="{FF2B5EF4-FFF2-40B4-BE49-F238E27FC236}">
                  <a16:creationId xmlns:a16="http://schemas.microsoft.com/office/drawing/2014/main" id="{3416CABB-676F-48FF-ACB7-6D4EF1A868B2}"/>
                </a:ext>
              </a:extLst>
            </p:cNvPr>
            <p:cNvSpPr txBox="1"/>
            <p:nvPr/>
          </p:nvSpPr>
          <p:spPr>
            <a:xfrm>
              <a:off x="1494655" y="5612254"/>
              <a:ext cx="1166892" cy="649353"/>
            </a:xfrm>
            <a:prstGeom prst="rect">
              <a:avLst/>
            </a:prstGeom>
            <a:solidFill>
              <a:schemeClr val="bg1"/>
            </a:solidFill>
            <a:ln>
              <a:noFill/>
            </a:ln>
            <a:effectLst>
              <a:glow rad="63500">
                <a:schemeClr val="accent3">
                  <a:satMod val="175000"/>
                  <a:alpha val="0"/>
                </a:schemeClr>
              </a:glow>
              <a:outerShdw blurRad="292100" algn="tl" rotWithShape="0">
                <a:prstClr val="black">
                  <a:alpha val="17000"/>
                </a:prstClr>
              </a:outerShdw>
            </a:effectLst>
          </p:spPr>
          <p:txBody>
            <a:bodyPr wrap="square" lIns="503998" rIns="180000" rtlCol="0" anchor="ctr">
              <a:noAutofit/>
            </a:bodyPr>
            <a:lstStyle/>
            <a:p>
              <a:pPr algn="ctr"/>
              <a:endParaRPr lang="en-GB" sz="1400" dirty="0">
                <a:solidFill>
                  <a:srgbClr val="585856"/>
                </a:solidFill>
                <a:latin typeface="Modern Era" panose="02000000000000000000" pitchFamily="2" charset="0"/>
              </a:endParaRPr>
            </a:p>
          </p:txBody>
        </p:sp>
        <p:sp>
          <p:nvSpPr>
            <p:cNvPr id="29" name="TextBox 28">
              <a:extLst>
                <a:ext uri="{FF2B5EF4-FFF2-40B4-BE49-F238E27FC236}">
                  <a16:creationId xmlns:a16="http://schemas.microsoft.com/office/drawing/2014/main" id="{A7283989-205D-41DC-9278-D10A8971115F}"/>
                </a:ext>
              </a:extLst>
            </p:cNvPr>
            <p:cNvSpPr txBox="1"/>
            <p:nvPr/>
          </p:nvSpPr>
          <p:spPr>
            <a:xfrm>
              <a:off x="1586723" y="5583632"/>
              <a:ext cx="982756" cy="600164"/>
            </a:xfrm>
            <a:prstGeom prst="rect">
              <a:avLst/>
            </a:prstGeom>
            <a:noFill/>
          </p:spPr>
          <p:txBody>
            <a:bodyPr wrap="square" rtlCol="0">
              <a:spAutoFit/>
            </a:bodyPr>
            <a:lstStyle/>
            <a:p>
              <a:pPr algn="ctr">
                <a:lnSpc>
                  <a:spcPct val="150000"/>
                </a:lnSpc>
              </a:pPr>
              <a:r>
                <a:rPr lang="en-GB" sz="2400" spc="200" dirty="0">
                  <a:solidFill>
                    <a:srgbClr val="412378"/>
                  </a:solidFill>
                  <a:latin typeface="Effra" panose="020B0603020203020204" pitchFamily="34" charset="0"/>
                  <a:cs typeface="Effra" panose="020B0603020203020204" pitchFamily="34" charset="0"/>
                </a:rPr>
                <a:t>£900</a:t>
              </a:r>
            </a:p>
          </p:txBody>
        </p:sp>
        <p:sp>
          <p:nvSpPr>
            <p:cNvPr id="30" name="Rectangle 29">
              <a:hlinkClick r:id="rId2"/>
              <a:extLst>
                <a:ext uri="{FF2B5EF4-FFF2-40B4-BE49-F238E27FC236}">
                  <a16:creationId xmlns:a16="http://schemas.microsoft.com/office/drawing/2014/main" id="{AE8985BE-D80E-48CD-BB6B-85EA1DB5851F}"/>
                </a:ext>
              </a:extLst>
            </p:cNvPr>
            <p:cNvSpPr/>
            <p:nvPr/>
          </p:nvSpPr>
          <p:spPr>
            <a:xfrm>
              <a:off x="1494656" y="6239461"/>
              <a:ext cx="1166892" cy="395413"/>
            </a:xfrm>
            <a:prstGeom prst="rect">
              <a:avLst/>
            </a:prstGeom>
            <a:solidFill>
              <a:srgbClr val="412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a:extLst>
                <a:ext uri="{FF2B5EF4-FFF2-40B4-BE49-F238E27FC236}">
                  <a16:creationId xmlns:a16="http://schemas.microsoft.com/office/drawing/2014/main" id="{BF1FDA71-AAD9-4164-A558-BF8A365F3BEA}"/>
                </a:ext>
              </a:extLst>
            </p:cNvPr>
            <p:cNvSpPr txBox="1"/>
            <p:nvPr/>
          </p:nvSpPr>
          <p:spPr>
            <a:xfrm>
              <a:off x="1646675" y="6234580"/>
              <a:ext cx="910007" cy="370550"/>
            </a:xfrm>
            <a:prstGeom prst="rect">
              <a:avLst/>
            </a:prstGeom>
            <a:noFill/>
          </p:spPr>
          <p:txBody>
            <a:bodyPr wrap="square" lIns="0" rtlCol="0" anchor="t">
              <a:noAutofit/>
            </a:bodyPr>
            <a:lstStyle/>
            <a:p>
              <a:pPr algn="ctr">
                <a:lnSpc>
                  <a:spcPct val="150000"/>
                </a:lnSpc>
                <a:spcAft>
                  <a:spcPts val="1800"/>
                </a:spcAft>
              </a:pPr>
              <a:r>
                <a:rPr lang="en-GB" sz="1200" dirty="0">
                  <a:solidFill>
                    <a:schemeClr val="bg1"/>
                  </a:solidFill>
                  <a:latin typeface="Modern Era Bold" panose="02000000000000000000" pitchFamily="50" charset="0"/>
                  <a:cs typeface="Effra" panose="020B0603020203020204" pitchFamily="34" charset="0"/>
                </a:rPr>
                <a:t>Total</a:t>
              </a:r>
              <a:endParaRPr lang="en-GB" sz="1200" b="1" dirty="0">
                <a:solidFill>
                  <a:schemeClr val="bg1"/>
                </a:solidFill>
                <a:latin typeface="Modern Era Bold" panose="02000000000000000000" pitchFamily="50" charset="0"/>
                <a:cs typeface="Effra" panose="020B0603020203020204" pitchFamily="34" charset="0"/>
              </a:endParaRPr>
            </a:p>
          </p:txBody>
        </p:sp>
      </p:grpSp>
      <p:pic>
        <p:nvPicPr>
          <p:cNvPr id="6" name="Picture 5" descr="A close-up of a smart phone&#10;&#10;Description automatically generated with low confidence">
            <a:extLst>
              <a:ext uri="{FF2B5EF4-FFF2-40B4-BE49-F238E27FC236}">
                <a16:creationId xmlns:a16="http://schemas.microsoft.com/office/drawing/2014/main" id="{05D0AED7-E2DC-49BD-B1A7-E83A5639C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1108" y="0"/>
            <a:ext cx="6858000" cy="6858000"/>
          </a:xfrm>
          <a:prstGeom prst="rect">
            <a:avLst/>
          </a:prstGeom>
        </p:spPr>
      </p:pic>
      <p:sp>
        <p:nvSpPr>
          <p:cNvPr id="2" name="TextBox 1">
            <a:extLst>
              <a:ext uri="{FF2B5EF4-FFF2-40B4-BE49-F238E27FC236}">
                <a16:creationId xmlns:a16="http://schemas.microsoft.com/office/drawing/2014/main" id="{38AE8D2E-908E-4C29-9D88-376059EFF20A}"/>
              </a:ext>
            </a:extLst>
          </p:cNvPr>
          <p:cNvSpPr txBox="1"/>
          <p:nvPr/>
        </p:nvSpPr>
        <p:spPr>
          <a:xfrm>
            <a:off x="4353485" y="6138618"/>
            <a:ext cx="2351689" cy="562512"/>
          </a:xfrm>
          <a:prstGeom prst="rect">
            <a:avLst/>
          </a:prstGeom>
          <a:noFill/>
        </p:spPr>
        <p:txBody>
          <a:bodyPr wrap="square" lIns="0" rtlCol="0" anchor="t">
            <a:noAutofit/>
          </a:bodyPr>
          <a:lstStyle/>
          <a:p>
            <a:pPr>
              <a:lnSpc>
                <a:spcPts val="1860"/>
              </a:lnSpc>
              <a:spcAft>
                <a:spcPts val="1800"/>
              </a:spcAft>
            </a:pPr>
            <a:r>
              <a:rPr lang="en-US" sz="1000" dirty="0">
                <a:solidFill>
                  <a:schemeClr val="bg1"/>
                </a:solidFill>
                <a:latin typeface="Effra Light" panose="020B0403020203020204" pitchFamily="34" charset="0"/>
                <a:cs typeface="Effra Light" panose="020B0403020203020204" pitchFamily="34" charset="0"/>
              </a:rPr>
              <a:t>O</a:t>
            </a:r>
            <a:r>
              <a:rPr lang="en-GB" sz="1000" dirty="0" err="1">
                <a:solidFill>
                  <a:schemeClr val="bg1"/>
                </a:solidFill>
                <a:latin typeface="Effra Light" panose="020B0403020203020204" pitchFamily="34" charset="0"/>
                <a:cs typeface="Effra Light" panose="020B0403020203020204" pitchFamily="34" charset="0"/>
              </a:rPr>
              <a:t>ffer</a:t>
            </a:r>
            <a:r>
              <a:rPr lang="en-GB" sz="1000" dirty="0">
                <a:solidFill>
                  <a:schemeClr val="bg1"/>
                </a:solidFill>
                <a:latin typeface="Effra Light" panose="020B0403020203020204" pitchFamily="34" charset="0"/>
                <a:cs typeface="Effra Light" panose="020B0403020203020204" pitchFamily="34" charset="0"/>
              </a:rPr>
              <a:t> available until 31.12.21</a:t>
            </a:r>
            <a:br>
              <a:rPr lang="en-GB" sz="1000" dirty="0">
                <a:solidFill>
                  <a:schemeClr val="bg1"/>
                </a:solidFill>
                <a:latin typeface="Effra Light" panose="020B0403020203020204" pitchFamily="34" charset="0"/>
                <a:cs typeface="Effra Light" panose="020B0403020203020204" pitchFamily="34" charset="0"/>
              </a:rPr>
            </a:br>
            <a:r>
              <a:rPr lang="en-GB" sz="1000" dirty="0">
                <a:solidFill>
                  <a:schemeClr val="bg1"/>
                </a:solidFill>
                <a:latin typeface="Effra Light" panose="020B0403020203020204" pitchFamily="34" charset="0"/>
                <a:cs typeface="Effra Light" panose="020B0403020203020204" pitchFamily="34" charset="0"/>
              </a:rPr>
              <a:t>Cannot be combined with other offers</a:t>
            </a:r>
            <a:r>
              <a:rPr lang="en-GB" sz="1000" dirty="0">
                <a:solidFill>
                  <a:schemeClr val="tx1">
                    <a:lumMod val="50000"/>
                    <a:lumOff val="50000"/>
                  </a:schemeClr>
                </a:solidFill>
                <a:latin typeface="Effra Light" panose="020B0403020203020204" pitchFamily="34" charset="0"/>
                <a:cs typeface="Effra Light" panose="020B0403020203020204" pitchFamily="34" charset="0"/>
              </a:rPr>
              <a:t>.</a:t>
            </a:r>
          </a:p>
        </p:txBody>
      </p:sp>
      <p:sp>
        <p:nvSpPr>
          <p:cNvPr id="23" name="TextBox 22">
            <a:extLst>
              <a:ext uri="{FF2B5EF4-FFF2-40B4-BE49-F238E27FC236}">
                <a16:creationId xmlns:a16="http://schemas.microsoft.com/office/drawing/2014/main" id="{A2335467-7312-49F2-916E-A9B7326D3129}"/>
              </a:ext>
            </a:extLst>
          </p:cNvPr>
          <p:cNvSpPr txBox="1"/>
          <p:nvPr/>
        </p:nvSpPr>
        <p:spPr>
          <a:xfrm>
            <a:off x="761363" y="648870"/>
            <a:ext cx="2444573" cy="680336"/>
          </a:xfrm>
          <a:prstGeom prst="rect">
            <a:avLst/>
          </a:prstGeom>
          <a:noFill/>
        </p:spPr>
        <p:txBody>
          <a:bodyPr wrap="square" lIns="0" rtlCol="0" anchor="t">
            <a:noAutofit/>
          </a:bodyPr>
          <a:lstStyle/>
          <a:p>
            <a:pPr algn="ctr">
              <a:lnSpc>
                <a:spcPct val="150000"/>
              </a:lnSpc>
              <a:spcAft>
                <a:spcPts val="1800"/>
              </a:spcAft>
            </a:pPr>
            <a:r>
              <a:rPr lang="en-GB" sz="3600" dirty="0">
                <a:solidFill>
                  <a:srgbClr val="FF5064"/>
                </a:solidFill>
                <a:latin typeface="Modern Era Bold" panose="02000000000000000000" pitchFamily="50" charset="0"/>
                <a:cs typeface="Effra" panose="020B0603020203020204" pitchFamily="34" charset="0"/>
              </a:rPr>
              <a:t>Christmas</a:t>
            </a:r>
            <a:endParaRPr lang="en-GB" sz="3200" b="1" dirty="0">
              <a:solidFill>
                <a:srgbClr val="FF5064"/>
              </a:solidFill>
              <a:latin typeface="Modern Era Bold" panose="02000000000000000000" pitchFamily="50" charset="0"/>
              <a:cs typeface="Effra" panose="020B0603020203020204" pitchFamily="34" charset="0"/>
            </a:endParaRPr>
          </a:p>
        </p:txBody>
      </p:sp>
      <p:sp>
        <p:nvSpPr>
          <p:cNvPr id="24" name="TextBox 23">
            <a:extLst>
              <a:ext uri="{FF2B5EF4-FFF2-40B4-BE49-F238E27FC236}">
                <a16:creationId xmlns:a16="http://schemas.microsoft.com/office/drawing/2014/main" id="{3E5AF215-4E61-43FC-8E9D-6E4507C127E8}"/>
              </a:ext>
            </a:extLst>
          </p:cNvPr>
          <p:cNvSpPr txBox="1"/>
          <p:nvPr/>
        </p:nvSpPr>
        <p:spPr>
          <a:xfrm>
            <a:off x="1099002" y="1262134"/>
            <a:ext cx="1769294" cy="684803"/>
          </a:xfrm>
          <a:prstGeom prst="rect">
            <a:avLst/>
          </a:prstGeom>
          <a:noFill/>
        </p:spPr>
        <p:txBody>
          <a:bodyPr wrap="square" rtlCol="0">
            <a:spAutoFit/>
          </a:bodyPr>
          <a:lstStyle/>
          <a:p>
            <a:pPr algn="ctr">
              <a:lnSpc>
                <a:spcPct val="150000"/>
              </a:lnSpc>
            </a:pPr>
            <a:r>
              <a:rPr lang="en-GB" sz="2800" spc="200" dirty="0">
                <a:solidFill>
                  <a:srgbClr val="FF5064"/>
                </a:solidFill>
                <a:latin typeface="Effra" panose="020B0603020203020204" pitchFamily="34" charset="0"/>
                <a:cs typeface="Effra" panose="020B0603020203020204" pitchFamily="34" charset="0"/>
              </a:rPr>
              <a:t>OFFER</a:t>
            </a:r>
          </a:p>
        </p:txBody>
      </p:sp>
      <p:sp>
        <p:nvSpPr>
          <p:cNvPr id="32" name="TextBox 31">
            <a:extLst>
              <a:ext uri="{FF2B5EF4-FFF2-40B4-BE49-F238E27FC236}">
                <a16:creationId xmlns:a16="http://schemas.microsoft.com/office/drawing/2014/main" id="{7FA9142A-C4BD-44D1-9872-6CF8235EC5A3}"/>
              </a:ext>
            </a:extLst>
          </p:cNvPr>
          <p:cNvSpPr txBox="1"/>
          <p:nvPr/>
        </p:nvSpPr>
        <p:spPr>
          <a:xfrm>
            <a:off x="478016" y="2298619"/>
            <a:ext cx="2942870" cy="830997"/>
          </a:xfrm>
          <a:prstGeom prst="rect">
            <a:avLst/>
          </a:prstGeom>
          <a:noFill/>
        </p:spPr>
        <p:txBody>
          <a:bodyPr wrap="square">
            <a:spAutoFit/>
          </a:bodyPr>
          <a:lstStyle/>
          <a:p>
            <a:pPr algn="ctr"/>
            <a:r>
              <a:rPr lang="en-GB" sz="1600" dirty="0">
                <a:solidFill>
                  <a:srgbClr val="FF5064"/>
                </a:solidFill>
                <a:effectLst/>
                <a:latin typeface="Modern Era" panose="02000000000000000000"/>
                <a:ea typeface="Calibri" panose="020F0502020204030204" pitchFamily="34" charset="0"/>
              </a:rPr>
              <a:t>Add the GBx Core to your fundraising arsenal </a:t>
            </a:r>
            <a:r>
              <a:rPr lang="en-GB" sz="1600" b="1" dirty="0">
                <a:solidFill>
                  <a:srgbClr val="FF5064"/>
                </a:solidFill>
                <a:effectLst/>
                <a:latin typeface="Modern Era" panose="02000000000000000000"/>
                <a:ea typeface="Calibri" panose="020F0502020204030204" pitchFamily="34" charset="0"/>
              </a:rPr>
              <a:t>from just £25 for 36 months.</a:t>
            </a:r>
            <a:r>
              <a:rPr lang="en-GB" sz="1600" dirty="0">
                <a:solidFill>
                  <a:srgbClr val="FF5064"/>
                </a:solidFill>
                <a:effectLst/>
                <a:latin typeface="Modern Era" panose="02000000000000000000"/>
                <a:ea typeface="Calibri" panose="020F0502020204030204" pitchFamily="34" charset="0"/>
              </a:rPr>
              <a:t> </a:t>
            </a:r>
          </a:p>
        </p:txBody>
      </p:sp>
      <p:sp>
        <p:nvSpPr>
          <p:cNvPr id="33" name="TextBox 32">
            <a:extLst>
              <a:ext uri="{FF2B5EF4-FFF2-40B4-BE49-F238E27FC236}">
                <a16:creationId xmlns:a16="http://schemas.microsoft.com/office/drawing/2014/main" id="{1E25E158-DFB5-4B4B-B8FB-4CBC7FC047D7}"/>
              </a:ext>
            </a:extLst>
          </p:cNvPr>
          <p:cNvSpPr txBox="1"/>
          <p:nvPr/>
        </p:nvSpPr>
        <p:spPr>
          <a:xfrm>
            <a:off x="129244" y="3373225"/>
            <a:ext cx="3640414" cy="1815882"/>
          </a:xfrm>
          <a:prstGeom prst="rect">
            <a:avLst/>
          </a:prstGeom>
          <a:noFill/>
        </p:spPr>
        <p:txBody>
          <a:bodyPr wrap="square">
            <a:spAutoFit/>
          </a:bodyPr>
          <a:lstStyle/>
          <a:p>
            <a:pPr algn="ctr"/>
            <a:r>
              <a:rPr lang="en-GB" sz="1600" dirty="0">
                <a:solidFill>
                  <a:srgbClr val="FF5064"/>
                </a:solidFill>
                <a:effectLst/>
                <a:latin typeface="Modern Era" panose="02000000000000000000"/>
                <a:ea typeface="Calibri" panose="020F0502020204030204" pitchFamily="34" charset="0"/>
              </a:rPr>
              <a:t>The award-winning device has a built in HD screen with customisable messaging and artwork to display your mission and thank donors. The intuitive design allows users to choose their donation amount and is suitable for use even when unattended.</a:t>
            </a:r>
            <a:endParaRPr lang="en-GB" sz="1600" dirty="0">
              <a:solidFill>
                <a:srgbClr val="FF5064"/>
              </a:solidFill>
              <a:latin typeface="Modern Era" panose="02000000000000000000"/>
            </a:endParaRPr>
          </a:p>
        </p:txBody>
      </p:sp>
    </p:spTree>
    <p:extLst>
      <p:ext uri="{BB962C8B-B14F-4D97-AF65-F5344CB8AC3E}">
        <p14:creationId xmlns:p14="http://schemas.microsoft.com/office/powerpoint/2010/main" val="62586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314683-B3AB-4375-8072-F03B596371C1}"/>
              </a:ext>
            </a:extLst>
          </p:cNvPr>
          <p:cNvSpPr/>
          <p:nvPr/>
        </p:nvSpPr>
        <p:spPr>
          <a:xfrm>
            <a:off x="-21142" y="0"/>
            <a:ext cx="412894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009274D8-E059-344D-AB50-859DC2B0C2D8}"/>
              </a:ext>
            </a:extLst>
          </p:cNvPr>
          <p:cNvSpPr/>
          <p:nvPr/>
        </p:nvSpPr>
        <p:spPr>
          <a:xfrm>
            <a:off x="4107798" y="2"/>
            <a:ext cx="4157654" cy="6857998"/>
          </a:xfrm>
          <a:prstGeom prst="rect">
            <a:avLst/>
          </a:prstGeom>
          <a:solidFill>
            <a:srgbClr val="412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C1990CD6-7322-2441-99CE-733C30A4056F}"/>
              </a:ext>
            </a:extLst>
          </p:cNvPr>
          <p:cNvSpPr>
            <a:spLocks noGrp="1"/>
          </p:cNvSpPr>
          <p:nvPr>
            <p:ph type="sldNum" sz="quarter" idx="12"/>
          </p:nvPr>
        </p:nvSpPr>
        <p:spPr/>
        <p:txBody>
          <a:bodyPr/>
          <a:lstStyle/>
          <a:p>
            <a:fld id="{6D176154-EAD8-4A69-A219-79814AB44798}" type="slidenum">
              <a:rPr lang="en-GB" smtClean="0"/>
              <a:t>12</a:t>
            </a:fld>
            <a:endParaRPr lang="en-GB"/>
          </a:p>
        </p:txBody>
      </p:sp>
      <p:sp>
        <p:nvSpPr>
          <p:cNvPr id="10" name="TextBox 9">
            <a:extLst>
              <a:ext uri="{FF2B5EF4-FFF2-40B4-BE49-F238E27FC236}">
                <a16:creationId xmlns:a16="http://schemas.microsoft.com/office/drawing/2014/main" id="{3A4D0F98-2E1E-6C4D-AE1A-0F80B4DB8963}"/>
              </a:ext>
            </a:extLst>
          </p:cNvPr>
          <p:cNvSpPr txBox="1"/>
          <p:nvPr/>
        </p:nvSpPr>
        <p:spPr>
          <a:xfrm>
            <a:off x="761363" y="648870"/>
            <a:ext cx="2444573" cy="680336"/>
          </a:xfrm>
          <a:prstGeom prst="rect">
            <a:avLst/>
          </a:prstGeom>
          <a:noFill/>
        </p:spPr>
        <p:txBody>
          <a:bodyPr wrap="square" lIns="0" rtlCol="0" anchor="t">
            <a:noAutofit/>
          </a:bodyPr>
          <a:lstStyle/>
          <a:p>
            <a:pPr algn="ctr">
              <a:lnSpc>
                <a:spcPct val="150000"/>
              </a:lnSpc>
              <a:spcAft>
                <a:spcPts val="1800"/>
              </a:spcAft>
            </a:pPr>
            <a:r>
              <a:rPr lang="en-GB" sz="3600" dirty="0">
                <a:solidFill>
                  <a:srgbClr val="412378"/>
                </a:solidFill>
                <a:latin typeface="Modern Era Bold" panose="02000000000000000000" pitchFamily="50" charset="0"/>
                <a:cs typeface="Effra" panose="020B0603020203020204" pitchFamily="34" charset="0"/>
              </a:rPr>
              <a:t>Christmas</a:t>
            </a:r>
            <a:endParaRPr lang="en-GB" sz="3200" b="1" dirty="0">
              <a:solidFill>
                <a:srgbClr val="412378"/>
              </a:solidFill>
              <a:latin typeface="Modern Era Bold" panose="02000000000000000000" pitchFamily="50" charset="0"/>
              <a:cs typeface="Effra" panose="020B0603020203020204" pitchFamily="34" charset="0"/>
            </a:endParaRPr>
          </a:p>
        </p:txBody>
      </p:sp>
      <p:sp>
        <p:nvSpPr>
          <p:cNvPr id="11" name="TextBox 10">
            <a:extLst>
              <a:ext uri="{FF2B5EF4-FFF2-40B4-BE49-F238E27FC236}">
                <a16:creationId xmlns:a16="http://schemas.microsoft.com/office/drawing/2014/main" id="{B5F6E752-5700-2A48-9CEE-6BD36F2D5A36}"/>
              </a:ext>
            </a:extLst>
          </p:cNvPr>
          <p:cNvSpPr txBox="1"/>
          <p:nvPr/>
        </p:nvSpPr>
        <p:spPr>
          <a:xfrm>
            <a:off x="1099002" y="1262134"/>
            <a:ext cx="1769294" cy="684803"/>
          </a:xfrm>
          <a:prstGeom prst="rect">
            <a:avLst/>
          </a:prstGeom>
          <a:noFill/>
        </p:spPr>
        <p:txBody>
          <a:bodyPr wrap="square" rtlCol="0">
            <a:spAutoFit/>
          </a:bodyPr>
          <a:lstStyle/>
          <a:p>
            <a:pPr algn="ctr">
              <a:lnSpc>
                <a:spcPct val="150000"/>
              </a:lnSpc>
            </a:pPr>
            <a:r>
              <a:rPr lang="en-GB" sz="2800" spc="200" dirty="0">
                <a:solidFill>
                  <a:srgbClr val="412378"/>
                </a:solidFill>
                <a:latin typeface="Effra" panose="020B0603020203020204" pitchFamily="34" charset="0"/>
                <a:cs typeface="Effra" panose="020B0603020203020204" pitchFamily="34" charset="0"/>
              </a:rPr>
              <a:t>OFFER</a:t>
            </a:r>
          </a:p>
        </p:txBody>
      </p:sp>
      <p:sp>
        <p:nvSpPr>
          <p:cNvPr id="21" name="TextBox 20">
            <a:extLst>
              <a:ext uri="{FF2B5EF4-FFF2-40B4-BE49-F238E27FC236}">
                <a16:creationId xmlns:a16="http://schemas.microsoft.com/office/drawing/2014/main" id="{DDFD7C3C-9455-6F44-93E2-EF2D3DE41CEA}"/>
              </a:ext>
            </a:extLst>
          </p:cNvPr>
          <p:cNvSpPr txBox="1"/>
          <p:nvPr/>
        </p:nvSpPr>
        <p:spPr>
          <a:xfrm>
            <a:off x="337944" y="3412605"/>
            <a:ext cx="3480313" cy="1569660"/>
          </a:xfrm>
          <a:prstGeom prst="rect">
            <a:avLst/>
          </a:prstGeom>
          <a:noFill/>
        </p:spPr>
        <p:txBody>
          <a:bodyPr wrap="square" rtlCol="0">
            <a:spAutoFit/>
          </a:bodyPr>
          <a:lstStyle/>
          <a:p>
            <a:pPr algn="ctr"/>
            <a:r>
              <a:rPr lang="en-GB" sz="1600" dirty="0">
                <a:solidFill>
                  <a:srgbClr val="412378"/>
                </a:solidFill>
                <a:effectLst/>
                <a:latin typeface="Modern Era Bold" panose="02000000000000000000"/>
                <a:ea typeface="Calibri" panose="020F0502020204030204" pitchFamily="34" charset="0"/>
              </a:rPr>
              <a:t>The versatile device accepts offline donations as well as chip and donations, making potential donations limitless. The GBx Mini is great for events and manned fundraising of all kinds.</a:t>
            </a:r>
            <a:endParaRPr lang="en-GB" sz="1200" i="1" dirty="0">
              <a:solidFill>
                <a:srgbClr val="412378"/>
              </a:solidFill>
              <a:latin typeface="Modern Era Bold" panose="02000000000000000000"/>
              <a:cs typeface="Effra" panose="020B0603020203020204" pitchFamily="34" charset="0"/>
            </a:endParaRPr>
          </a:p>
        </p:txBody>
      </p:sp>
      <p:sp>
        <p:nvSpPr>
          <p:cNvPr id="25" name="TextBox 24">
            <a:extLst>
              <a:ext uri="{FF2B5EF4-FFF2-40B4-BE49-F238E27FC236}">
                <a16:creationId xmlns:a16="http://schemas.microsoft.com/office/drawing/2014/main" id="{C7390506-2F51-3244-B27E-56D9B2A76D6A}"/>
              </a:ext>
            </a:extLst>
          </p:cNvPr>
          <p:cNvSpPr txBox="1"/>
          <p:nvPr/>
        </p:nvSpPr>
        <p:spPr>
          <a:xfrm>
            <a:off x="1494655" y="5612254"/>
            <a:ext cx="1166892" cy="649353"/>
          </a:xfrm>
          <a:prstGeom prst="rect">
            <a:avLst/>
          </a:prstGeom>
          <a:solidFill>
            <a:schemeClr val="bg1"/>
          </a:solidFill>
          <a:ln>
            <a:noFill/>
          </a:ln>
          <a:effectLst>
            <a:glow rad="63500">
              <a:schemeClr val="accent3">
                <a:satMod val="175000"/>
                <a:alpha val="0"/>
              </a:schemeClr>
            </a:glow>
            <a:outerShdw blurRad="292100" algn="tl" rotWithShape="0">
              <a:prstClr val="black">
                <a:alpha val="17000"/>
              </a:prstClr>
            </a:outerShdw>
          </a:effectLst>
        </p:spPr>
        <p:txBody>
          <a:bodyPr wrap="square" lIns="503998" rIns="180000" rtlCol="0" anchor="ctr">
            <a:noAutofit/>
          </a:bodyPr>
          <a:lstStyle/>
          <a:p>
            <a:pPr algn="ctr"/>
            <a:endParaRPr lang="en-GB" sz="1400" dirty="0">
              <a:solidFill>
                <a:srgbClr val="585856"/>
              </a:solidFill>
              <a:latin typeface="Modern Era" panose="02000000000000000000" pitchFamily="2" charset="0"/>
            </a:endParaRPr>
          </a:p>
        </p:txBody>
      </p:sp>
      <p:sp>
        <p:nvSpPr>
          <p:cNvPr id="23" name="TextBox 22">
            <a:extLst>
              <a:ext uri="{FF2B5EF4-FFF2-40B4-BE49-F238E27FC236}">
                <a16:creationId xmlns:a16="http://schemas.microsoft.com/office/drawing/2014/main" id="{F90BEFA1-28EA-0049-AC1C-4517179B63D9}"/>
              </a:ext>
            </a:extLst>
          </p:cNvPr>
          <p:cNvSpPr txBox="1"/>
          <p:nvPr/>
        </p:nvSpPr>
        <p:spPr>
          <a:xfrm>
            <a:off x="1586723" y="5583632"/>
            <a:ext cx="982756" cy="600164"/>
          </a:xfrm>
          <a:prstGeom prst="rect">
            <a:avLst/>
          </a:prstGeom>
          <a:noFill/>
        </p:spPr>
        <p:txBody>
          <a:bodyPr wrap="square" rtlCol="0">
            <a:spAutoFit/>
          </a:bodyPr>
          <a:lstStyle/>
          <a:p>
            <a:pPr algn="ctr">
              <a:lnSpc>
                <a:spcPct val="150000"/>
              </a:lnSpc>
            </a:pPr>
            <a:r>
              <a:rPr lang="en-GB" sz="2400" spc="200" dirty="0">
                <a:solidFill>
                  <a:srgbClr val="412378"/>
                </a:solidFill>
                <a:latin typeface="Effra" panose="020B0603020203020204" pitchFamily="34" charset="0"/>
                <a:cs typeface="Effra" panose="020B0603020203020204" pitchFamily="34" charset="0"/>
              </a:rPr>
              <a:t>£200</a:t>
            </a:r>
          </a:p>
        </p:txBody>
      </p:sp>
      <p:grpSp>
        <p:nvGrpSpPr>
          <p:cNvPr id="3" name="Group 2">
            <a:extLst>
              <a:ext uri="{FF2B5EF4-FFF2-40B4-BE49-F238E27FC236}">
                <a16:creationId xmlns:a16="http://schemas.microsoft.com/office/drawing/2014/main" id="{83DBD948-D6F0-9F46-9E5C-74394FAA6086}"/>
              </a:ext>
            </a:extLst>
          </p:cNvPr>
          <p:cNvGrpSpPr/>
          <p:nvPr/>
        </p:nvGrpSpPr>
        <p:grpSpPr>
          <a:xfrm>
            <a:off x="3362667" y="1580005"/>
            <a:ext cx="1484671" cy="1484671"/>
            <a:chOff x="4833669" y="2101115"/>
            <a:chExt cx="1484671" cy="1484671"/>
          </a:xfrm>
        </p:grpSpPr>
        <p:sp>
          <p:nvSpPr>
            <p:cNvPr id="2" name="Oval 1">
              <a:extLst>
                <a:ext uri="{FF2B5EF4-FFF2-40B4-BE49-F238E27FC236}">
                  <a16:creationId xmlns:a16="http://schemas.microsoft.com/office/drawing/2014/main" id="{1976EA4B-1D0B-AC41-B3BC-702D98FD9BD8}"/>
                </a:ext>
              </a:extLst>
            </p:cNvPr>
            <p:cNvSpPr/>
            <p:nvPr/>
          </p:nvSpPr>
          <p:spPr>
            <a:xfrm>
              <a:off x="4833669" y="2101115"/>
              <a:ext cx="1484671" cy="14846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5" name="TextBox 14">
              <a:extLst>
                <a:ext uri="{FF2B5EF4-FFF2-40B4-BE49-F238E27FC236}">
                  <a16:creationId xmlns:a16="http://schemas.microsoft.com/office/drawing/2014/main" id="{3EAA265F-E977-E644-AE67-C712A4EA80BB}"/>
                </a:ext>
              </a:extLst>
            </p:cNvPr>
            <p:cNvSpPr txBox="1"/>
            <p:nvPr/>
          </p:nvSpPr>
          <p:spPr>
            <a:xfrm>
              <a:off x="4913679" y="2356460"/>
              <a:ext cx="1278925" cy="309637"/>
            </a:xfrm>
            <a:prstGeom prst="rect">
              <a:avLst/>
            </a:prstGeom>
            <a:noFill/>
          </p:spPr>
          <p:txBody>
            <a:bodyPr wrap="square" rtlCol="0">
              <a:spAutoFit/>
            </a:bodyPr>
            <a:lstStyle/>
            <a:p>
              <a:pPr algn="ctr">
                <a:lnSpc>
                  <a:spcPct val="150000"/>
                </a:lnSpc>
              </a:pPr>
              <a:r>
                <a:rPr lang="en-GB" sz="1050" spc="200" dirty="0">
                  <a:solidFill>
                    <a:srgbClr val="FF5064"/>
                  </a:solidFill>
                  <a:latin typeface="Effra" panose="020B0603020203020204" pitchFamily="34" charset="0"/>
                  <a:cs typeface="Effra" panose="020B0603020203020204" pitchFamily="34" charset="0"/>
                </a:rPr>
                <a:t>Save up to</a:t>
              </a:r>
            </a:p>
          </p:txBody>
        </p:sp>
        <p:sp>
          <p:nvSpPr>
            <p:cNvPr id="16" name="TextBox 15">
              <a:extLst>
                <a:ext uri="{FF2B5EF4-FFF2-40B4-BE49-F238E27FC236}">
                  <a16:creationId xmlns:a16="http://schemas.microsoft.com/office/drawing/2014/main" id="{BE8FA2FA-54EA-724E-B459-886958E19637}"/>
                </a:ext>
              </a:extLst>
            </p:cNvPr>
            <p:cNvSpPr txBox="1"/>
            <p:nvPr/>
          </p:nvSpPr>
          <p:spPr>
            <a:xfrm>
              <a:off x="5084482" y="2403377"/>
              <a:ext cx="1038828" cy="680336"/>
            </a:xfrm>
            <a:prstGeom prst="rect">
              <a:avLst/>
            </a:prstGeom>
            <a:noFill/>
          </p:spPr>
          <p:txBody>
            <a:bodyPr wrap="square" lIns="0" rtlCol="0" anchor="t">
              <a:noAutofit/>
            </a:bodyPr>
            <a:lstStyle/>
            <a:p>
              <a:pPr algn="ctr">
                <a:lnSpc>
                  <a:spcPct val="150000"/>
                </a:lnSpc>
                <a:spcAft>
                  <a:spcPts val="1800"/>
                </a:spcAft>
              </a:pPr>
              <a:r>
                <a:rPr lang="en-GB" sz="3600" dirty="0">
                  <a:solidFill>
                    <a:srgbClr val="FF5064"/>
                  </a:solidFill>
                  <a:latin typeface="Modern Era Bold" panose="02000000000000000000" pitchFamily="50" charset="0"/>
                  <a:cs typeface="Effra" panose="020B0603020203020204" pitchFamily="34" charset="0"/>
                </a:rPr>
                <a:t>£215</a:t>
              </a:r>
              <a:endParaRPr lang="en-GB" sz="3200" b="1" dirty="0">
                <a:solidFill>
                  <a:srgbClr val="FF5064"/>
                </a:solidFill>
                <a:latin typeface="Modern Era Bold" panose="02000000000000000000" pitchFamily="50" charset="0"/>
                <a:cs typeface="Effra" panose="020B0603020203020204" pitchFamily="34" charset="0"/>
              </a:endParaRPr>
            </a:p>
          </p:txBody>
        </p:sp>
      </p:grpSp>
      <p:grpSp>
        <p:nvGrpSpPr>
          <p:cNvPr id="27" name="Group 26">
            <a:extLst>
              <a:ext uri="{FF2B5EF4-FFF2-40B4-BE49-F238E27FC236}">
                <a16:creationId xmlns:a16="http://schemas.microsoft.com/office/drawing/2014/main" id="{C0358137-05CB-4D91-896B-1D5D9E52554A}"/>
              </a:ext>
            </a:extLst>
          </p:cNvPr>
          <p:cNvGrpSpPr/>
          <p:nvPr/>
        </p:nvGrpSpPr>
        <p:grpSpPr>
          <a:xfrm>
            <a:off x="1494655" y="5487670"/>
            <a:ext cx="1166893" cy="1051242"/>
            <a:chOff x="1494655" y="5583632"/>
            <a:chExt cx="1166893" cy="1051242"/>
          </a:xfrm>
        </p:grpSpPr>
        <p:sp>
          <p:nvSpPr>
            <p:cNvPr id="28" name="TextBox 27">
              <a:extLst>
                <a:ext uri="{FF2B5EF4-FFF2-40B4-BE49-F238E27FC236}">
                  <a16:creationId xmlns:a16="http://schemas.microsoft.com/office/drawing/2014/main" id="{6A0937BA-B3C9-4406-A0CF-FF721F6B4900}"/>
                </a:ext>
              </a:extLst>
            </p:cNvPr>
            <p:cNvSpPr txBox="1"/>
            <p:nvPr/>
          </p:nvSpPr>
          <p:spPr>
            <a:xfrm>
              <a:off x="1494655" y="5612254"/>
              <a:ext cx="1166892" cy="649353"/>
            </a:xfrm>
            <a:prstGeom prst="rect">
              <a:avLst/>
            </a:prstGeom>
            <a:solidFill>
              <a:schemeClr val="bg1"/>
            </a:solidFill>
            <a:ln>
              <a:noFill/>
            </a:ln>
            <a:effectLst>
              <a:glow rad="63500">
                <a:schemeClr val="accent3">
                  <a:satMod val="175000"/>
                  <a:alpha val="0"/>
                </a:schemeClr>
              </a:glow>
              <a:outerShdw blurRad="292100" algn="tl" rotWithShape="0">
                <a:prstClr val="black">
                  <a:alpha val="17000"/>
                </a:prstClr>
              </a:outerShdw>
            </a:effectLst>
          </p:spPr>
          <p:txBody>
            <a:bodyPr wrap="square" lIns="503998" rIns="180000" rtlCol="0" anchor="ctr">
              <a:noAutofit/>
            </a:bodyPr>
            <a:lstStyle/>
            <a:p>
              <a:pPr algn="ctr"/>
              <a:endParaRPr lang="en-GB" sz="1400" dirty="0">
                <a:solidFill>
                  <a:srgbClr val="585856"/>
                </a:solidFill>
                <a:latin typeface="Modern Era" panose="02000000000000000000" pitchFamily="2" charset="0"/>
              </a:endParaRPr>
            </a:p>
          </p:txBody>
        </p:sp>
        <p:sp>
          <p:nvSpPr>
            <p:cNvPr id="29" name="TextBox 28">
              <a:extLst>
                <a:ext uri="{FF2B5EF4-FFF2-40B4-BE49-F238E27FC236}">
                  <a16:creationId xmlns:a16="http://schemas.microsoft.com/office/drawing/2014/main" id="{B1ABEA07-F89F-4A69-AB87-B6E5A577D4E5}"/>
                </a:ext>
              </a:extLst>
            </p:cNvPr>
            <p:cNvSpPr txBox="1"/>
            <p:nvPr/>
          </p:nvSpPr>
          <p:spPr>
            <a:xfrm>
              <a:off x="1586723" y="5583632"/>
              <a:ext cx="982756" cy="600164"/>
            </a:xfrm>
            <a:prstGeom prst="rect">
              <a:avLst/>
            </a:prstGeom>
            <a:noFill/>
          </p:spPr>
          <p:txBody>
            <a:bodyPr wrap="square" rtlCol="0">
              <a:spAutoFit/>
            </a:bodyPr>
            <a:lstStyle/>
            <a:p>
              <a:pPr algn="ctr">
                <a:lnSpc>
                  <a:spcPct val="150000"/>
                </a:lnSpc>
              </a:pPr>
              <a:r>
                <a:rPr lang="en-GB" sz="2400" spc="200" dirty="0">
                  <a:solidFill>
                    <a:srgbClr val="412378"/>
                  </a:solidFill>
                  <a:latin typeface="Effra" panose="020B0603020203020204" pitchFamily="34" charset="0"/>
                  <a:cs typeface="Effra" panose="020B0603020203020204" pitchFamily="34" charset="0"/>
                </a:rPr>
                <a:t>£540</a:t>
              </a:r>
            </a:p>
          </p:txBody>
        </p:sp>
        <p:sp>
          <p:nvSpPr>
            <p:cNvPr id="30" name="Rectangle 29">
              <a:hlinkClick r:id="rId2"/>
              <a:extLst>
                <a:ext uri="{FF2B5EF4-FFF2-40B4-BE49-F238E27FC236}">
                  <a16:creationId xmlns:a16="http://schemas.microsoft.com/office/drawing/2014/main" id="{D118BE97-AA2A-4B78-A763-D88E63863269}"/>
                </a:ext>
              </a:extLst>
            </p:cNvPr>
            <p:cNvSpPr/>
            <p:nvPr/>
          </p:nvSpPr>
          <p:spPr>
            <a:xfrm>
              <a:off x="1494656" y="6239461"/>
              <a:ext cx="1166892" cy="395413"/>
            </a:xfrm>
            <a:prstGeom prst="rect">
              <a:avLst/>
            </a:prstGeom>
            <a:solidFill>
              <a:srgbClr val="FF5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a:extLst>
                <a:ext uri="{FF2B5EF4-FFF2-40B4-BE49-F238E27FC236}">
                  <a16:creationId xmlns:a16="http://schemas.microsoft.com/office/drawing/2014/main" id="{421808D4-24FD-4AF0-9A8A-9421BB59076C}"/>
                </a:ext>
              </a:extLst>
            </p:cNvPr>
            <p:cNvSpPr txBox="1"/>
            <p:nvPr/>
          </p:nvSpPr>
          <p:spPr>
            <a:xfrm>
              <a:off x="1646675" y="6234580"/>
              <a:ext cx="910007" cy="370550"/>
            </a:xfrm>
            <a:prstGeom prst="rect">
              <a:avLst/>
            </a:prstGeom>
            <a:noFill/>
          </p:spPr>
          <p:txBody>
            <a:bodyPr wrap="square" lIns="0" rtlCol="0" anchor="t">
              <a:noAutofit/>
            </a:bodyPr>
            <a:lstStyle/>
            <a:p>
              <a:pPr algn="ctr">
                <a:lnSpc>
                  <a:spcPct val="150000"/>
                </a:lnSpc>
                <a:spcAft>
                  <a:spcPts val="1800"/>
                </a:spcAft>
              </a:pPr>
              <a:r>
                <a:rPr lang="en-GB" sz="1200" dirty="0">
                  <a:solidFill>
                    <a:schemeClr val="bg1"/>
                  </a:solidFill>
                  <a:latin typeface="Modern Era Bold" panose="02000000000000000000" pitchFamily="50" charset="0"/>
                  <a:cs typeface="Effra" panose="020B0603020203020204" pitchFamily="34" charset="0"/>
                </a:rPr>
                <a:t>Total</a:t>
              </a:r>
              <a:endParaRPr lang="en-GB" sz="1200" b="1" dirty="0">
                <a:solidFill>
                  <a:schemeClr val="bg1"/>
                </a:solidFill>
                <a:latin typeface="Modern Era Bold" panose="02000000000000000000" pitchFamily="50" charset="0"/>
                <a:cs typeface="Effra" panose="020B0603020203020204" pitchFamily="34" charset="0"/>
              </a:endParaRPr>
            </a:p>
          </p:txBody>
        </p:sp>
      </p:grpSp>
      <p:sp>
        <p:nvSpPr>
          <p:cNvPr id="5" name="TextBox 4">
            <a:extLst>
              <a:ext uri="{FF2B5EF4-FFF2-40B4-BE49-F238E27FC236}">
                <a16:creationId xmlns:a16="http://schemas.microsoft.com/office/drawing/2014/main" id="{BFC0AB7B-2B11-4C1D-9430-F863538BB740}"/>
              </a:ext>
            </a:extLst>
          </p:cNvPr>
          <p:cNvSpPr txBox="1"/>
          <p:nvPr/>
        </p:nvSpPr>
        <p:spPr>
          <a:xfrm>
            <a:off x="9404923" y="5806578"/>
            <a:ext cx="2562106" cy="544151"/>
          </a:xfrm>
          <a:prstGeom prst="rect">
            <a:avLst/>
          </a:prstGeom>
          <a:noFill/>
        </p:spPr>
        <p:txBody>
          <a:bodyPr wrap="square" lIns="0" rtlCol="0" anchor="t">
            <a:noAutofit/>
          </a:bodyPr>
          <a:lstStyle/>
          <a:p>
            <a:pPr algn="r">
              <a:lnSpc>
                <a:spcPts val="1860"/>
              </a:lnSpc>
              <a:spcAft>
                <a:spcPts val="1800"/>
              </a:spcAft>
            </a:pPr>
            <a:r>
              <a:rPr lang="en-US" sz="1000" dirty="0">
                <a:solidFill>
                  <a:schemeClr val="bg1"/>
                </a:solidFill>
                <a:latin typeface="Effra Light" panose="020B0403020203020204" pitchFamily="34" charset="0"/>
                <a:cs typeface="Effra Light" panose="020B0403020203020204" pitchFamily="34" charset="0"/>
              </a:rPr>
              <a:t>O</a:t>
            </a:r>
            <a:r>
              <a:rPr lang="en-GB" sz="1000" dirty="0">
                <a:solidFill>
                  <a:schemeClr val="bg1"/>
                </a:solidFill>
                <a:latin typeface="Effra Light" panose="020B0403020203020204" pitchFamily="34" charset="0"/>
                <a:cs typeface="Effra Light" panose="020B0403020203020204" pitchFamily="34" charset="0"/>
              </a:rPr>
              <a:t>ffer available until 31.12.21</a:t>
            </a:r>
            <a:br>
              <a:rPr lang="en-GB" sz="1000" dirty="0">
                <a:solidFill>
                  <a:schemeClr val="bg1"/>
                </a:solidFill>
                <a:latin typeface="Effra Light" panose="020B0403020203020204" pitchFamily="34" charset="0"/>
                <a:cs typeface="Effra Light" panose="020B0403020203020204" pitchFamily="34" charset="0"/>
              </a:rPr>
            </a:br>
            <a:r>
              <a:rPr lang="en-GB" sz="1000" dirty="0">
                <a:solidFill>
                  <a:schemeClr val="bg1"/>
                </a:solidFill>
                <a:latin typeface="Effra Light" panose="020B0403020203020204" pitchFamily="34" charset="0"/>
                <a:cs typeface="Effra Light" panose="020B0403020203020204" pitchFamily="34" charset="0"/>
              </a:rPr>
              <a:t>Cannot be combined with other offers</a:t>
            </a:r>
          </a:p>
        </p:txBody>
      </p:sp>
      <p:pic>
        <p:nvPicPr>
          <p:cNvPr id="7" name="Picture 6" descr="A picture containing text, remote&#10;&#10;Description automatically generated">
            <a:extLst>
              <a:ext uri="{FF2B5EF4-FFF2-40B4-BE49-F238E27FC236}">
                <a16:creationId xmlns:a16="http://schemas.microsoft.com/office/drawing/2014/main" id="{34FE7049-4097-43BC-B783-99755DE08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6723" y="0"/>
            <a:ext cx="6858000" cy="6858000"/>
          </a:xfrm>
          <a:prstGeom prst="rect">
            <a:avLst/>
          </a:prstGeom>
        </p:spPr>
      </p:pic>
      <p:sp>
        <p:nvSpPr>
          <p:cNvPr id="32" name="TextBox 31">
            <a:extLst>
              <a:ext uri="{FF2B5EF4-FFF2-40B4-BE49-F238E27FC236}">
                <a16:creationId xmlns:a16="http://schemas.microsoft.com/office/drawing/2014/main" id="{E7F11EBF-C92A-4E75-8A5E-C0E729AF495B}"/>
              </a:ext>
            </a:extLst>
          </p:cNvPr>
          <p:cNvSpPr txBox="1"/>
          <p:nvPr/>
        </p:nvSpPr>
        <p:spPr>
          <a:xfrm>
            <a:off x="406509" y="2490440"/>
            <a:ext cx="3206971" cy="1138773"/>
          </a:xfrm>
          <a:prstGeom prst="rect">
            <a:avLst/>
          </a:prstGeom>
          <a:noFill/>
        </p:spPr>
        <p:txBody>
          <a:bodyPr wrap="square">
            <a:spAutoFit/>
          </a:bodyPr>
          <a:lstStyle/>
          <a:p>
            <a:pPr algn="ctr"/>
            <a:r>
              <a:rPr lang="en-GB" sz="1600" dirty="0">
                <a:solidFill>
                  <a:srgbClr val="412378"/>
                </a:solidFill>
                <a:effectLst/>
                <a:latin typeface="Modern Era Bold" panose="02000000000000000000"/>
                <a:ea typeface="Calibri" panose="020F0502020204030204" pitchFamily="34" charset="0"/>
              </a:rPr>
              <a:t>Lease the GBx Mini from</a:t>
            </a:r>
            <a:br>
              <a:rPr lang="en-GB" sz="1600" dirty="0">
                <a:solidFill>
                  <a:srgbClr val="412378"/>
                </a:solidFill>
                <a:effectLst/>
                <a:latin typeface="Modern Era Bold" panose="02000000000000000000"/>
                <a:ea typeface="Calibri" panose="020F0502020204030204" pitchFamily="34" charset="0"/>
              </a:rPr>
            </a:br>
            <a:r>
              <a:rPr lang="en-GB" sz="1600" dirty="0">
                <a:solidFill>
                  <a:srgbClr val="412378"/>
                </a:solidFill>
                <a:effectLst/>
                <a:latin typeface="Modern Era Bold" panose="02000000000000000000"/>
                <a:ea typeface="Calibri" panose="020F0502020204030204" pitchFamily="34" charset="0"/>
              </a:rPr>
              <a:t> just </a:t>
            </a:r>
            <a:r>
              <a:rPr lang="en-GB" sz="1600" b="1" dirty="0">
                <a:solidFill>
                  <a:srgbClr val="412378"/>
                </a:solidFill>
                <a:effectLst/>
                <a:latin typeface="Modern Era Bold" panose="02000000000000000000"/>
                <a:ea typeface="Calibri" panose="020F0502020204030204" pitchFamily="34" charset="0"/>
              </a:rPr>
              <a:t>£15 per month for 36 months.</a:t>
            </a:r>
            <a:r>
              <a:rPr lang="en-GB" sz="1600" dirty="0">
                <a:solidFill>
                  <a:srgbClr val="412378"/>
                </a:solidFill>
                <a:effectLst/>
                <a:latin typeface="Modern Era Bold" panose="02000000000000000000"/>
                <a:ea typeface="Calibri" panose="020F0502020204030204" pitchFamily="34" charset="0"/>
              </a:rPr>
              <a:t> </a:t>
            </a:r>
          </a:p>
          <a:p>
            <a:pPr algn="ctr"/>
            <a:br>
              <a:rPr lang="en-GB" sz="1800" dirty="0">
                <a:solidFill>
                  <a:srgbClr val="412378"/>
                </a:solidFill>
                <a:effectLst/>
                <a:latin typeface="Modern Era Bold" panose="02000000000000000000"/>
                <a:ea typeface="Calibri" panose="020F0502020204030204" pitchFamily="34" charset="0"/>
              </a:rPr>
            </a:br>
            <a:endParaRPr lang="en-GB" dirty="0"/>
          </a:p>
        </p:txBody>
      </p:sp>
    </p:spTree>
    <p:extLst>
      <p:ext uri="{BB962C8B-B14F-4D97-AF65-F5344CB8AC3E}">
        <p14:creationId xmlns:p14="http://schemas.microsoft.com/office/powerpoint/2010/main" val="2142335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CEFBF78-14E5-4422-855B-25B72B95832F}"/>
              </a:ext>
            </a:extLst>
          </p:cNvPr>
          <p:cNvSpPr/>
          <p:nvPr/>
        </p:nvSpPr>
        <p:spPr>
          <a:xfrm>
            <a:off x="-113122" y="-75415"/>
            <a:ext cx="4764635" cy="7051249"/>
          </a:xfrm>
          <a:prstGeom prst="rect">
            <a:avLst/>
          </a:prstGeom>
          <a:solidFill>
            <a:srgbClr val="412378"/>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7FBC3A7F-8ED4-4A2D-9096-A1A21AE11850}"/>
              </a:ext>
            </a:extLst>
          </p:cNvPr>
          <p:cNvSpPr>
            <a:spLocks noGrp="1"/>
          </p:cNvSpPr>
          <p:nvPr>
            <p:ph type="sldNum" sz="quarter" idx="12"/>
          </p:nvPr>
        </p:nvSpPr>
        <p:spPr>
          <a:xfrm>
            <a:off x="9077011" y="6288752"/>
            <a:ext cx="2743200" cy="365125"/>
          </a:xfrm>
        </p:spPr>
        <p:txBody>
          <a:bodyPr/>
          <a:lstStyle/>
          <a:p>
            <a:fld id="{6D176154-EAD8-4A69-A219-79814AB44798}" type="slidenum">
              <a:rPr lang="en-GB" smtClean="0"/>
              <a:t>2</a:t>
            </a:fld>
            <a:endParaRPr lang="en-GB" dirty="0"/>
          </a:p>
        </p:txBody>
      </p:sp>
      <p:sp>
        <p:nvSpPr>
          <p:cNvPr id="20" name="TextBox 19">
            <a:extLst>
              <a:ext uri="{FF2B5EF4-FFF2-40B4-BE49-F238E27FC236}">
                <a16:creationId xmlns:a16="http://schemas.microsoft.com/office/drawing/2014/main" id="{1EE59A3F-2776-41C2-A3DE-3ACF99620F8A}"/>
              </a:ext>
            </a:extLst>
          </p:cNvPr>
          <p:cNvSpPr txBox="1"/>
          <p:nvPr/>
        </p:nvSpPr>
        <p:spPr>
          <a:xfrm>
            <a:off x="706662" y="2729348"/>
            <a:ext cx="3284732" cy="2126864"/>
          </a:xfrm>
          <a:prstGeom prst="rect">
            <a:avLst/>
          </a:prstGeom>
          <a:noFill/>
        </p:spPr>
        <p:txBody>
          <a:bodyPr wrap="square" rtlCol="0">
            <a:spAutoFit/>
          </a:bodyPr>
          <a:lstStyle/>
          <a:p>
            <a:pPr>
              <a:lnSpc>
                <a:spcPct val="150000"/>
              </a:lnSpc>
            </a:pPr>
            <a:r>
              <a:rPr lang="en-GB" dirty="0">
                <a:solidFill>
                  <a:schemeClr val="bg1"/>
                </a:solidFill>
                <a:latin typeface="Modern Era" panose="02000000000000000000" pitchFamily="50" charset="0"/>
                <a:cs typeface="Effra" panose="020B0603020203020204" pitchFamily="34" charset="0"/>
              </a:rPr>
              <a:t>Our market-leading contactless hardware is available for </a:t>
            </a:r>
            <a:r>
              <a:rPr lang="en-GB" dirty="0">
                <a:solidFill>
                  <a:schemeClr val="bg1"/>
                </a:solidFill>
                <a:latin typeface="Modern Era Bold" panose="02000000000000000000" pitchFamily="50" charset="0"/>
                <a:cs typeface="Effra" panose="020B0603020203020204" pitchFamily="34" charset="0"/>
              </a:rPr>
              <a:t>lease and purchase</a:t>
            </a:r>
            <a:r>
              <a:rPr lang="en-GB" dirty="0">
                <a:solidFill>
                  <a:schemeClr val="bg1"/>
                </a:solidFill>
                <a:latin typeface="Modern Era" panose="02000000000000000000" pitchFamily="50" charset="0"/>
                <a:cs typeface="Effra" panose="020B0603020203020204" pitchFamily="34" charset="0"/>
              </a:rPr>
              <a:t>, providing our charity partners with ultimate flexibility at a fair price. </a:t>
            </a:r>
          </a:p>
        </p:txBody>
      </p:sp>
      <p:sp>
        <p:nvSpPr>
          <p:cNvPr id="23" name="TextBox 22">
            <a:extLst>
              <a:ext uri="{FF2B5EF4-FFF2-40B4-BE49-F238E27FC236}">
                <a16:creationId xmlns:a16="http://schemas.microsoft.com/office/drawing/2014/main" id="{BABC22F0-4B22-411B-AEB9-C22E8E3B1D49}"/>
              </a:ext>
            </a:extLst>
          </p:cNvPr>
          <p:cNvSpPr txBox="1"/>
          <p:nvPr/>
        </p:nvSpPr>
        <p:spPr>
          <a:xfrm>
            <a:off x="789554" y="679578"/>
            <a:ext cx="2415014" cy="935178"/>
          </a:xfrm>
          <a:prstGeom prst="rect">
            <a:avLst/>
          </a:prstGeom>
          <a:noFill/>
        </p:spPr>
        <p:txBody>
          <a:bodyPr wrap="square" lIns="0" rtlCol="0" anchor="t">
            <a:noAutofit/>
          </a:bodyPr>
          <a:lstStyle/>
          <a:p>
            <a:pPr>
              <a:lnSpc>
                <a:spcPct val="150000"/>
              </a:lnSpc>
              <a:spcAft>
                <a:spcPts val="1800"/>
              </a:spcAft>
            </a:pPr>
            <a:r>
              <a:rPr lang="en-GB" sz="4000" dirty="0">
                <a:solidFill>
                  <a:schemeClr val="bg1"/>
                </a:solidFill>
                <a:latin typeface="Modern Era Light" panose="02000000000000000000" pitchFamily="2" charset="0"/>
                <a:cs typeface="Effra" panose="020B0603020203020204" pitchFamily="34" charset="0"/>
              </a:rPr>
              <a:t>GoodBox</a:t>
            </a:r>
          </a:p>
        </p:txBody>
      </p:sp>
      <p:sp>
        <p:nvSpPr>
          <p:cNvPr id="29" name="TextBox 28">
            <a:extLst>
              <a:ext uri="{FF2B5EF4-FFF2-40B4-BE49-F238E27FC236}">
                <a16:creationId xmlns:a16="http://schemas.microsoft.com/office/drawing/2014/main" id="{8AA5C330-9F38-234C-9311-EB6C06FFA275}"/>
              </a:ext>
            </a:extLst>
          </p:cNvPr>
          <p:cNvSpPr txBox="1"/>
          <p:nvPr/>
        </p:nvSpPr>
        <p:spPr>
          <a:xfrm>
            <a:off x="6486695" y="1383088"/>
            <a:ext cx="4041107" cy="473206"/>
          </a:xfrm>
          <a:prstGeom prst="rect">
            <a:avLst/>
          </a:prstGeom>
          <a:noFill/>
        </p:spPr>
        <p:txBody>
          <a:bodyPr wrap="square" rtlCol="0">
            <a:spAutoFit/>
          </a:bodyPr>
          <a:lstStyle/>
          <a:p>
            <a:pPr algn="ctr">
              <a:lnSpc>
                <a:spcPct val="150000"/>
              </a:lnSpc>
            </a:pPr>
            <a:r>
              <a:rPr lang="en-GB" spc="200" dirty="0">
                <a:solidFill>
                  <a:srgbClr val="58595B"/>
                </a:solidFill>
                <a:latin typeface="Effra" panose="020B0603020203020204" pitchFamily="34" charset="0"/>
                <a:cs typeface="Effra" panose="020B0603020203020204" pitchFamily="34" charset="0"/>
              </a:rPr>
              <a:t>A FEW KEY PRINCIPLES APPLY:</a:t>
            </a:r>
          </a:p>
        </p:txBody>
      </p:sp>
      <p:sp>
        <p:nvSpPr>
          <p:cNvPr id="63" name="TextBox 62">
            <a:extLst>
              <a:ext uri="{FF2B5EF4-FFF2-40B4-BE49-F238E27FC236}">
                <a16:creationId xmlns:a16="http://schemas.microsoft.com/office/drawing/2014/main" id="{1EDD6A31-A19B-ED4F-9F80-24EBA3633F89}"/>
              </a:ext>
            </a:extLst>
          </p:cNvPr>
          <p:cNvSpPr txBox="1"/>
          <p:nvPr/>
        </p:nvSpPr>
        <p:spPr>
          <a:xfrm>
            <a:off x="822426" y="1230738"/>
            <a:ext cx="2415014" cy="935178"/>
          </a:xfrm>
          <a:prstGeom prst="rect">
            <a:avLst/>
          </a:prstGeom>
          <a:noFill/>
        </p:spPr>
        <p:txBody>
          <a:bodyPr wrap="square" lIns="0" rtlCol="0" anchor="t">
            <a:noAutofit/>
          </a:bodyPr>
          <a:lstStyle/>
          <a:p>
            <a:pPr>
              <a:lnSpc>
                <a:spcPct val="150000"/>
              </a:lnSpc>
              <a:spcAft>
                <a:spcPts val="1800"/>
              </a:spcAft>
            </a:pPr>
            <a:r>
              <a:rPr lang="en-GB" sz="4000" b="1" dirty="0">
                <a:solidFill>
                  <a:schemeClr val="bg1"/>
                </a:solidFill>
                <a:latin typeface="Modern Era Bold" panose="02000000000000000000" pitchFamily="50" charset="0"/>
                <a:cs typeface="Effra" panose="020B0603020203020204" pitchFamily="34" charset="0"/>
              </a:rPr>
              <a:t>Pricing</a:t>
            </a:r>
          </a:p>
        </p:txBody>
      </p:sp>
      <p:sp>
        <p:nvSpPr>
          <p:cNvPr id="37" name="TextBox 36">
            <a:extLst>
              <a:ext uri="{FF2B5EF4-FFF2-40B4-BE49-F238E27FC236}">
                <a16:creationId xmlns:a16="http://schemas.microsoft.com/office/drawing/2014/main" id="{16976869-309D-2B4E-9781-00BA8925D5E7}"/>
              </a:ext>
            </a:extLst>
          </p:cNvPr>
          <p:cNvSpPr txBox="1"/>
          <p:nvPr/>
        </p:nvSpPr>
        <p:spPr>
          <a:xfrm>
            <a:off x="2396971" y="6446039"/>
            <a:ext cx="2254542" cy="215444"/>
          </a:xfrm>
          <a:prstGeom prst="rect">
            <a:avLst/>
          </a:prstGeom>
          <a:noFill/>
        </p:spPr>
        <p:txBody>
          <a:bodyPr wrap="square" rtlCol="0" anchor="t">
            <a:spAutoFit/>
          </a:bodyPr>
          <a:lstStyle/>
          <a:p>
            <a:r>
              <a:rPr lang="en-GB" sz="800" dirty="0">
                <a:solidFill>
                  <a:schemeClr val="bg1">
                    <a:alpha val="80000"/>
                  </a:schemeClr>
                </a:solidFill>
                <a:latin typeface="Effra Light" panose="020B0403020203020204" pitchFamily="34" charset="0"/>
                <a:cs typeface="Effra Light" panose="020B0403020203020204" pitchFamily="34" charset="0"/>
              </a:rPr>
              <a:t>All listed prices are exclusive of VAT and delivery.</a:t>
            </a:r>
            <a:endParaRPr lang="en-US" sz="800" dirty="0">
              <a:solidFill>
                <a:schemeClr val="bg1">
                  <a:alpha val="80000"/>
                </a:schemeClr>
              </a:solidFill>
              <a:latin typeface="Effra Light" panose="020B0403020203020204" pitchFamily="34" charset="0"/>
              <a:cs typeface="Effra Light" panose="020B0403020203020204" pitchFamily="34" charset="0"/>
            </a:endParaRPr>
          </a:p>
        </p:txBody>
      </p:sp>
      <p:sp>
        <p:nvSpPr>
          <p:cNvPr id="38" name="TextBox 37">
            <a:extLst>
              <a:ext uri="{FF2B5EF4-FFF2-40B4-BE49-F238E27FC236}">
                <a16:creationId xmlns:a16="http://schemas.microsoft.com/office/drawing/2014/main" id="{061D1A1D-B4C5-2044-9C04-967A89D80226}"/>
              </a:ext>
            </a:extLst>
          </p:cNvPr>
          <p:cNvSpPr txBox="1"/>
          <p:nvPr/>
        </p:nvSpPr>
        <p:spPr>
          <a:xfrm>
            <a:off x="180401" y="6430838"/>
            <a:ext cx="2415014" cy="261610"/>
          </a:xfrm>
          <a:prstGeom prst="rect">
            <a:avLst/>
          </a:prstGeom>
          <a:noFill/>
        </p:spPr>
        <p:txBody>
          <a:bodyPr wrap="square" rtlCol="0">
            <a:spAutoFit/>
          </a:bodyPr>
          <a:lstStyle/>
          <a:p>
            <a:r>
              <a:rPr lang="en-GB" sz="1100" spc="200" dirty="0">
                <a:solidFill>
                  <a:schemeClr val="bg1">
                    <a:alpha val="80000"/>
                  </a:schemeClr>
                </a:solidFill>
                <a:latin typeface="Effra" panose="020B0603020203020204" pitchFamily="34" charset="0"/>
                <a:cs typeface="Effra" panose="020B0603020203020204" pitchFamily="34" charset="0"/>
              </a:rPr>
              <a:t>GOODBOX – PRICING 2022</a:t>
            </a:r>
          </a:p>
        </p:txBody>
      </p:sp>
      <p:sp>
        <p:nvSpPr>
          <p:cNvPr id="22" name="TextBox 21">
            <a:extLst>
              <a:ext uri="{FF2B5EF4-FFF2-40B4-BE49-F238E27FC236}">
                <a16:creationId xmlns:a16="http://schemas.microsoft.com/office/drawing/2014/main" id="{A3772835-F850-4899-982F-C3DBD417C603}"/>
              </a:ext>
            </a:extLst>
          </p:cNvPr>
          <p:cNvSpPr txBox="1"/>
          <p:nvPr/>
        </p:nvSpPr>
        <p:spPr>
          <a:xfrm>
            <a:off x="9522881" y="2886609"/>
            <a:ext cx="1749287" cy="1733741"/>
          </a:xfrm>
          <a:prstGeom prst="rect">
            <a:avLst/>
          </a:prstGeom>
          <a:solidFill>
            <a:schemeClr val="bg1"/>
          </a:solidFill>
          <a:ln>
            <a:solidFill>
              <a:schemeClr val="bg1">
                <a:lumMod val="95000"/>
              </a:schemeClr>
            </a:solidFill>
          </a:ln>
          <a:effectLst>
            <a:glow rad="63500">
              <a:schemeClr val="accent3">
                <a:satMod val="175000"/>
                <a:alpha val="0"/>
              </a:schemeClr>
            </a:glow>
            <a:outerShdw blurRad="508000" algn="tl" rotWithShape="0">
              <a:prstClr val="black">
                <a:alpha val="18000"/>
              </a:prstClr>
            </a:outerShdw>
          </a:effectLst>
        </p:spPr>
        <p:txBody>
          <a:bodyPr wrap="square" lIns="503998" rIns="180000" rtlCol="0" anchor="ctr">
            <a:noAutofit/>
          </a:bodyPr>
          <a:lstStyle/>
          <a:p>
            <a:pPr algn="ctr"/>
            <a:endParaRPr lang="en-GB" sz="1400" dirty="0">
              <a:solidFill>
                <a:srgbClr val="585856"/>
              </a:solidFill>
              <a:latin typeface="Modern Era" panose="02000000000000000000" pitchFamily="2" charset="0"/>
            </a:endParaRPr>
          </a:p>
        </p:txBody>
      </p:sp>
      <p:sp>
        <p:nvSpPr>
          <p:cNvPr id="24" name="TextBox 23">
            <a:extLst>
              <a:ext uri="{FF2B5EF4-FFF2-40B4-BE49-F238E27FC236}">
                <a16:creationId xmlns:a16="http://schemas.microsoft.com/office/drawing/2014/main" id="{BF07B813-C3E1-40D3-8DA8-CD4E35E7E7E3}"/>
              </a:ext>
            </a:extLst>
          </p:cNvPr>
          <p:cNvSpPr txBox="1"/>
          <p:nvPr/>
        </p:nvSpPr>
        <p:spPr>
          <a:xfrm>
            <a:off x="5346748" y="2886609"/>
            <a:ext cx="1749287" cy="1733741"/>
          </a:xfrm>
          <a:prstGeom prst="rect">
            <a:avLst/>
          </a:prstGeom>
          <a:solidFill>
            <a:schemeClr val="bg1"/>
          </a:solidFill>
          <a:ln>
            <a:solidFill>
              <a:schemeClr val="bg1">
                <a:lumMod val="95000"/>
              </a:schemeClr>
            </a:solidFill>
          </a:ln>
          <a:effectLst>
            <a:glow rad="63500">
              <a:schemeClr val="accent3">
                <a:satMod val="175000"/>
                <a:alpha val="0"/>
              </a:schemeClr>
            </a:glow>
            <a:outerShdw blurRad="508000" algn="tl" rotWithShape="0">
              <a:prstClr val="black">
                <a:alpha val="18000"/>
              </a:prstClr>
            </a:outerShdw>
          </a:effectLst>
        </p:spPr>
        <p:txBody>
          <a:bodyPr wrap="square" lIns="503998" rIns="180000" rtlCol="0" anchor="ctr">
            <a:noAutofit/>
          </a:bodyPr>
          <a:lstStyle/>
          <a:p>
            <a:pPr algn="ctr"/>
            <a:endParaRPr lang="en-GB" sz="1400" dirty="0">
              <a:solidFill>
                <a:srgbClr val="585856"/>
              </a:solidFill>
              <a:latin typeface="Modern Era" panose="02000000000000000000" pitchFamily="2" charset="0"/>
            </a:endParaRPr>
          </a:p>
        </p:txBody>
      </p:sp>
      <p:sp>
        <p:nvSpPr>
          <p:cNvPr id="25" name="TextBox 24">
            <a:extLst>
              <a:ext uri="{FF2B5EF4-FFF2-40B4-BE49-F238E27FC236}">
                <a16:creationId xmlns:a16="http://schemas.microsoft.com/office/drawing/2014/main" id="{DA1971B4-D4E8-413D-A300-24399B2B77BA}"/>
              </a:ext>
            </a:extLst>
          </p:cNvPr>
          <p:cNvSpPr txBox="1"/>
          <p:nvPr/>
        </p:nvSpPr>
        <p:spPr>
          <a:xfrm>
            <a:off x="7418202" y="2886609"/>
            <a:ext cx="1749287" cy="1733741"/>
          </a:xfrm>
          <a:prstGeom prst="rect">
            <a:avLst/>
          </a:prstGeom>
          <a:solidFill>
            <a:schemeClr val="bg1"/>
          </a:solidFill>
          <a:ln>
            <a:solidFill>
              <a:schemeClr val="bg1">
                <a:lumMod val="95000"/>
              </a:schemeClr>
            </a:solidFill>
          </a:ln>
          <a:effectLst>
            <a:glow rad="63500">
              <a:schemeClr val="accent3">
                <a:satMod val="175000"/>
                <a:alpha val="0"/>
              </a:schemeClr>
            </a:glow>
            <a:outerShdw blurRad="508000" algn="tl" rotWithShape="0">
              <a:prstClr val="black">
                <a:alpha val="18000"/>
              </a:prstClr>
            </a:outerShdw>
          </a:effectLst>
        </p:spPr>
        <p:txBody>
          <a:bodyPr wrap="square" lIns="503998" rIns="180000" rtlCol="0" anchor="ctr">
            <a:noAutofit/>
          </a:bodyPr>
          <a:lstStyle/>
          <a:p>
            <a:pPr algn="ctr"/>
            <a:endParaRPr lang="en-GB" sz="1400" dirty="0">
              <a:solidFill>
                <a:srgbClr val="585856"/>
              </a:solidFill>
              <a:latin typeface="Modern Era" panose="02000000000000000000" pitchFamily="2" charset="0"/>
            </a:endParaRPr>
          </a:p>
        </p:txBody>
      </p:sp>
      <p:sp>
        <p:nvSpPr>
          <p:cNvPr id="26" name="TextBox 25">
            <a:extLst>
              <a:ext uri="{FF2B5EF4-FFF2-40B4-BE49-F238E27FC236}">
                <a16:creationId xmlns:a16="http://schemas.microsoft.com/office/drawing/2014/main" id="{786C782B-C5F4-4BBD-B7E6-17B2DEA2C67F}"/>
              </a:ext>
            </a:extLst>
          </p:cNvPr>
          <p:cNvSpPr txBox="1"/>
          <p:nvPr/>
        </p:nvSpPr>
        <p:spPr>
          <a:xfrm>
            <a:off x="5595823" y="3412421"/>
            <a:ext cx="1347572" cy="1015769"/>
          </a:xfrm>
          <a:prstGeom prst="rect">
            <a:avLst/>
          </a:prstGeom>
          <a:noFill/>
        </p:spPr>
        <p:txBody>
          <a:bodyPr wrap="square" lIns="0" rtlCol="0" anchor="t">
            <a:noAutofit/>
          </a:bodyPr>
          <a:lstStyle/>
          <a:p>
            <a:pPr algn="ctr">
              <a:lnSpc>
                <a:spcPts val="1860"/>
              </a:lnSpc>
              <a:spcAft>
                <a:spcPts val="1800"/>
              </a:spcAft>
            </a:pPr>
            <a:r>
              <a:rPr lang="en-GB" sz="1300" dirty="0">
                <a:solidFill>
                  <a:schemeClr val="tx1">
                    <a:lumMod val="75000"/>
                    <a:lumOff val="25000"/>
                  </a:schemeClr>
                </a:solidFill>
                <a:latin typeface="Effra" panose="020B0603020203020204" pitchFamily="34" charset="0"/>
                <a:cs typeface="Effra" panose="020B0603020203020204" pitchFamily="34" charset="0"/>
              </a:rPr>
              <a:t>A per transaction fee of </a:t>
            </a:r>
            <a:r>
              <a:rPr lang="en-GB" sz="1300" b="1" dirty="0">
                <a:solidFill>
                  <a:schemeClr val="tx1">
                    <a:lumMod val="75000"/>
                    <a:lumOff val="25000"/>
                  </a:schemeClr>
                </a:solidFill>
                <a:latin typeface="Effra" panose="020B0603020203020204" pitchFamily="34" charset="0"/>
                <a:cs typeface="Effra" panose="020B0603020203020204" pitchFamily="34" charset="0"/>
              </a:rPr>
              <a:t>2.5% +10p </a:t>
            </a:r>
            <a:r>
              <a:rPr lang="en-GB" sz="1300" dirty="0">
                <a:solidFill>
                  <a:schemeClr val="tx1">
                    <a:lumMod val="75000"/>
                    <a:lumOff val="25000"/>
                  </a:schemeClr>
                </a:solidFill>
                <a:latin typeface="Effra" panose="020B0603020203020204" pitchFamily="34" charset="0"/>
                <a:cs typeface="Effra" panose="020B0603020203020204" pitchFamily="34" charset="0"/>
              </a:rPr>
              <a:t>applies to each donation</a:t>
            </a:r>
          </a:p>
        </p:txBody>
      </p:sp>
      <p:sp>
        <p:nvSpPr>
          <p:cNvPr id="27" name="TextBox 26">
            <a:extLst>
              <a:ext uri="{FF2B5EF4-FFF2-40B4-BE49-F238E27FC236}">
                <a16:creationId xmlns:a16="http://schemas.microsoft.com/office/drawing/2014/main" id="{39ECABD0-0E7F-402C-B771-35F334564EC5}"/>
              </a:ext>
            </a:extLst>
          </p:cNvPr>
          <p:cNvSpPr txBox="1"/>
          <p:nvPr/>
        </p:nvSpPr>
        <p:spPr>
          <a:xfrm>
            <a:off x="9573967" y="3419091"/>
            <a:ext cx="1749287" cy="1056551"/>
          </a:xfrm>
          <a:prstGeom prst="rect">
            <a:avLst/>
          </a:prstGeom>
          <a:noFill/>
        </p:spPr>
        <p:txBody>
          <a:bodyPr wrap="square" lIns="0" tIns="45720" rIns="91440" bIns="45720" rtlCol="0" anchor="t">
            <a:noAutofit/>
          </a:bodyPr>
          <a:lstStyle/>
          <a:p>
            <a:pPr algn="ctr">
              <a:lnSpc>
                <a:spcPts val="1860"/>
              </a:lnSpc>
              <a:spcAft>
                <a:spcPts val="1800"/>
              </a:spcAft>
            </a:pPr>
            <a:r>
              <a:rPr lang="en-GB" sz="1300" dirty="0">
                <a:solidFill>
                  <a:schemeClr val="tx1">
                    <a:lumMod val="75000"/>
                    <a:lumOff val="25000"/>
                  </a:schemeClr>
                </a:solidFill>
                <a:latin typeface="Effra"/>
              </a:rPr>
              <a:t>Need </a:t>
            </a:r>
            <a:r>
              <a:rPr lang="en-GB" sz="1300" b="1" dirty="0">
                <a:solidFill>
                  <a:schemeClr val="tx1">
                    <a:lumMod val="75000"/>
                    <a:lumOff val="25000"/>
                  </a:schemeClr>
                </a:solidFill>
                <a:latin typeface="Effra"/>
              </a:rPr>
              <a:t>extra support</a:t>
            </a:r>
            <a:r>
              <a:rPr lang="en-GB" sz="1300" dirty="0">
                <a:solidFill>
                  <a:schemeClr val="tx1">
                    <a:lumMod val="75000"/>
                    <a:lumOff val="25000"/>
                  </a:schemeClr>
                </a:solidFill>
                <a:latin typeface="Effra"/>
              </a:rPr>
              <a:t>?  Let us know.                    At GoodBox, our goal is your success.</a:t>
            </a:r>
            <a:endParaRPr lang="en-US" b="1" dirty="0">
              <a:solidFill>
                <a:schemeClr val="tx1">
                  <a:lumMod val="75000"/>
                  <a:lumOff val="25000"/>
                </a:schemeClr>
              </a:solidFill>
            </a:endParaRPr>
          </a:p>
        </p:txBody>
      </p:sp>
      <p:sp>
        <p:nvSpPr>
          <p:cNvPr id="28" name="TextBox 27">
            <a:extLst>
              <a:ext uri="{FF2B5EF4-FFF2-40B4-BE49-F238E27FC236}">
                <a16:creationId xmlns:a16="http://schemas.microsoft.com/office/drawing/2014/main" id="{F8BBA3B0-6710-415F-A5BD-88516DFEF905}"/>
              </a:ext>
            </a:extLst>
          </p:cNvPr>
          <p:cNvSpPr txBox="1"/>
          <p:nvPr/>
        </p:nvSpPr>
        <p:spPr>
          <a:xfrm>
            <a:off x="7582762" y="3412421"/>
            <a:ext cx="1420166" cy="991191"/>
          </a:xfrm>
          <a:prstGeom prst="rect">
            <a:avLst/>
          </a:prstGeom>
          <a:noFill/>
        </p:spPr>
        <p:txBody>
          <a:bodyPr wrap="square" lIns="0" rtlCol="0" anchor="t">
            <a:noAutofit/>
          </a:bodyPr>
          <a:lstStyle/>
          <a:p>
            <a:pPr algn="ctr">
              <a:lnSpc>
                <a:spcPts val="1860"/>
              </a:lnSpc>
              <a:spcAft>
                <a:spcPts val="1800"/>
              </a:spcAft>
            </a:pPr>
            <a:r>
              <a:rPr lang="en-GB" sz="1300" dirty="0">
                <a:solidFill>
                  <a:schemeClr val="tx1">
                    <a:lumMod val="75000"/>
                    <a:lumOff val="25000"/>
                  </a:schemeClr>
                </a:solidFill>
                <a:latin typeface="Effra" panose="020B0603020203020204" pitchFamily="34" charset="0"/>
                <a:cs typeface="Effra" panose="020B0603020203020204" pitchFamily="34" charset="0"/>
              </a:rPr>
              <a:t>Access to our insightful </a:t>
            </a:r>
            <a:r>
              <a:rPr lang="en-GB" sz="1300" b="1" dirty="0">
                <a:solidFill>
                  <a:schemeClr val="tx1">
                    <a:lumMod val="75000"/>
                    <a:lumOff val="25000"/>
                  </a:schemeClr>
                </a:solidFill>
                <a:latin typeface="Effra" panose="020B0603020203020204" pitchFamily="34" charset="0"/>
                <a:cs typeface="Effra" panose="020B0603020203020204" pitchFamily="34" charset="0"/>
              </a:rPr>
              <a:t>data portal </a:t>
            </a:r>
            <a:r>
              <a:rPr lang="en-GB" sz="1300" dirty="0">
                <a:solidFill>
                  <a:schemeClr val="tx1">
                    <a:lumMod val="75000"/>
                    <a:lumOff val="25000"/>
                  </a:schemeClr>
                </a:solidFill>
                <a:latin typeface="Effra" panose="020B0603020203020204" pitchFamily="34" charset="0"/>
                <a:cs typeface="Effra" panose="020B0603020203020204" pitchFamily="34" charset="0"/>
              </a:rPr>
              <a:t>is included for all clients</a:t>
            </a:r>
            <a:endParaRPr lang="en-GB" sz="1300" b="1" dirty="0">
              <a:solidFill>
                <a:schemeClr val="tx1">
                  <a:lumMod val="75000"/>
                  <a:lumOff val="25000"/>
                </a:schemeClr>
              </a:solidFill>
              <a:highlight>
                <a:srgbClr val="FFFF00"/>
              </a:highlight>
              <a:latin typeface="Effra" panose="020B0603020203020204" pitchFamily="34" charset="0"/>
              <a:cs typeface="Effra" panose="020B0603020203020204" pitchFamily="34" charset="0"/>
            </a:endParaRPr>
          </a:p>
        </p:txBody>
      </p:sp>
      <p:sp>
        <p:nvSpPr>
          <p:cNvPr id="30" name="Oval 29">
            <a:extLst>
              <a:ext uri="{FF2B5EF4-FFF2-40B4-BE49-F238E27FC236}">
                <a16:creationId xmlns:a16="http://schemas.microsoft.com/office/drawing/2014/main" id="{FA2345A5-C1AF-48BF-9321-7947D5E6A0D9}"/>
              </a:ext>
            </a:extLst>
          </p:cNvPr>
          <p:cNvSpPr/>
          <p:nvPr/>
        </p:nvSpPr>
        <p:spPr>
          <a:xfrm>
            <a:off x="10021820" y="2553443"/>
            <a:ext cx="705574" cy="705574"/>
          </a:xfrm>
          <a:prstGeom prst="ellipse">
            <a:avLst/>
          </a:prstGeom>
          <a:solidFill>
            <a:srgbClr val="FF5064"/>
          </a:solidFill>
          <a:ln>
            <a:noFill/>
          </a:ln>
          <a:effectLst>
            <a:outerShdw blurRad="152400" dir="5400000" algn="ctr"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433C59FB-969F-44B4-89E5-DD1370C4AA8A}"/>
              </a:ext>
            </a:extLst>
          </p:cNvPr>
          <p:cNvSpPr/>
          <p:nvPr/>
        </p:nvSpPr>
        <p:spPr>
          <a:xfrm>
            <a:off x="5875737" y="2553443"/>
            <a:ext cx="705574" cy="705574"/>
          </a:xfrm>
          <a:prstGeom prst="ellipse">
            <a:avLst/>
          </a:prstGeom>
          <a:solidFill>
            <a:srgbClr val="2DC3C8"/>
          </a:solidFill>
          <a:ln>
            <a:noFill/>
          </a:ln>
          <a:effectLst>
            <a:outerShdw blurRad="152400" dir="5400000" algn="ctr"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2F8EEFBF-46D3-4822-AACA-BE83BD781E84}"/>
              </a:ext>
            </a:extLst>
          </p:cNvPr>
          <p:cNvSpPr/>
          <p:nvPr/>
        </p:nvSpPr>
        <p:spPr>
          <a:xfrm>
            <a:off x="7956671" y="2553443"/>
            <a:ext cx="705574" cy="705574"/>
          </a:xfrm>
          <a:prstGeom prst="ellipse">
            <a:avLst/>
          </a:prstGeom>
          <a:solidFill>
            <a:srgbClr val="58595B"/>
          </a:solidFill>
          <a:ln>
            <a:noFill/>
          </a:ln>
          <a:effectLst>
            <a:outerShdw blurRad="152400" dir="5400000" algn="ctr"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Graphic 32">
            <a:extLst>
              <a:ext uri="{FF2B5EF4-FFF2-40B4-BE49-F238E27FC236}">
                <a16:creationId xmlns:a16="http://schemas.microsoft.com/office/drawing/2014/main" id="{01064807-70FD-4651-967E-3A6C788D4B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6048897" y="2743986"/>
            <a:ext cx="359254" cy="324487"/>
          </a:xfrm>
          <a:prstGeom prst="rect">
            <a:avLst/>
          </a:prstGeom>
        </p:spPr>
      </p:pic>
      <p:pic>
        <p:nvPicPr>
          <p:cNvPr id="34" name="Picture 33" descr="Icon&#10;&#10;Description automatically generated">
            <a:extLst>
              <a:ext uri="{FF2B5EF4-FFF2-40B4-BE49-F238E27FC236}">
                <a16:creationId xmlns:a16="http://schemas.microsoft.com/office/drawing/2014/main" id="{9AF6E799-297C-43A4-8CC7-CFCCAFC166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0855" y="2726535"/>
            <a:ext cx="407504" cy="407504"/>
          </a:xfrm>
          <a:prstGeom prst="rect">
            <a:avLst/>
          </a:prstGeom>
        </p:spPr>
      </p:pic>
      <p:pic>
        <p:nvPicPr>
          <p:cNvPr id="35" name="Picture 34" descr="Icon&#10;&#10;Description automatically generated">
            <a:extLst>
              <a:ext uri="{FF2B5EF4-FFF2-40B4-BE49-F238E27FC236}">
                <a16:creationId xmlns:a16="http://schemas.microsoft.com/office/drawing/2014/main" id="{78391321-F1C4-40D6-A6DA-03D30A5741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880" y="2758975"/>
            <a:ext cx="340974" cy="340974"/>
          </a:xfrm>
          <a:prstGeom prst="rect">
            <a:avLst/>
          </a:prstGeom>
        </p:spPr>
      </p:pic>
    </p:spTree>
    <p:extLst>
      <p:ext uri="{BB962C8B-B14F-4D97-AF65-F5344CB8AC3E}">
        <p14:creationId xmlns:p14="http://schemas.microsoft.com/office/powerpoint/2010/main" val="4175018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0860CCFD-2C2E-4AE5-9342-E0CCEA752BA5}"/>
              </a:ext>
            </a:extLst>
          </p:cNvPr>
          <p:cNvSpPr txBox="1"/>
          <p:nvPr/>
        </p:nvSpPr>
        <p:spPr>
          <a:xfrm>
            <a:off x="910146" y="3672477"/>
            <a:ext cx="2415014" cy="1438855"/>
          </a:xfrm>
          <a:prstGeom prst="rect">
            <a:avLst/>
          </a:prstGeom>
          <a:noFill/>
        </p:spPr>
        <p:txBody>
          <a:bodyPr wrap="square" rtlCol="0">
            <a:spAutoFit/>
          </a:bodyPr>
          <a:lstStyle/>
          <a:p>
            <a:pPr algn="ctr">
              <a:lnSpc>
                <a:spcPts val="1520"/>
              </a:lnSpc>
            </a:pPr>
            <a:r>
              <a:rPr lang="en-GB" sz="1000" dirty="0">
                <a:solidFill>
                  <a:srgbClr val="212529"/>
                </a:solidFill>
                <a:latin typeface="Effra" panose="020B0603020203020204" pitchFamily="34" charset="0"/>
                <a:cs typeface="Effra" panose="020B0603020203020204" pitchFamily="34" charset="0"/>
              </a:rPr>
              <a:t>As an FCA regulated payment company and a ICO registered data controller, you can rest assured that your donations will reach your account safely and securely. We are PCI and GDPR compliant, meaning we have you covered when it comes to data security and regulation. </a:t>
            </a:r>
            <a:endParaRPr lang="en-GB" sz="1000" i="1" dirty="0">
              <a:solidFill>
                <a:srgbClr val="212529"/>
              </a:solidFill>
              <a:latin typeface="Effra" panose="020B0603020203020204" pitchFamily="34" charset="0"/>
              <a:cs typeface="Effra" panose="020B0603020203020204" pitchFamily="34" charset="0"/>
            </a:endParaRPr>
          </a:p>
        </p:txBody>
      </p:sp>
      <p:sp>
        <p:nvSpPr>
          <p:cNvPr id="48" name="TextBox 47">
            <a:extLst>
              <a:ext uri="{FF2B5EF4-FFF2-40B4-BE49-F238E27FC236}">
                <a16:creationId xmlns:a16="http://schemas.microsoft.com/office/drawing/2014/main" id="{5B7DDAAC-402C-4908-8E13-92363C9175D2}"/>
              </a:ext>
            </a:extLst>
          </p:cNvPr>
          <p:cNvSpPr txBox="1"/>
          <p:nvPr/>
        </p:nvSpPr>
        <p:spPr>
          <a:xfrm>
            <a:off x="6524174" y="3677982"/>
            <a:ext cx="2303950" cy="1438855"/>
          </a:xfrm>
          <a:prstGeom prst="rect">
            <a:avLst/>
          </a:prstGeom>
          <a:noFill/>
        </p:spPr>
        <p:txBody>
          <a:bodyPr wrap="square" rtlCol="0">
            <a:spAutoFit/>
          </a:bodyPr>
          <a:lstStyle/>
          <a:p>
            <a:pPr algn="ctr">
              <a:lnSpc>
                <a:spcPts val="1520"/>
              </a:lnSpc>
            </a:pPr>
            <a:r>
              <a:rPr lang="en-GB" sz="1000" dirty="0">
                <a:solidFill>
                  <a:srgbClr val="212529"/>
                </a:solidFill>
                <a:latin typeface="Effra" panose="020B0603020203020204" pitchFamily="34" charset="0"/>
                <a:cs typeface="Effra" panose="020B0603020203020204" pitchFamily="34" charset="0"/>
              </a:rPr>
              <a:t>All GoodBox devices accept donations with zero connectivity, meaning no more failed donations or awkward waits trying to process in crowded or low signal areas. GoodBox offline capability offers unrestricted fundraising – anywhere, anytime.</a:t>
            </a:r>
            <a:endParaRPr lang="en-GB" sz="1000" i="1" dirty="0">
              <a:solidFill>
                <a:srgbClr val="212529"/>
              </a:solidFill>
              <a:latin typeface="Effra" panose="020B0603020203020204" pitchFamily="34" charset="0"/>
              <a:cs typeface="Effra" panose="020B0603020203020204" pitchFamily="34" charset="0"/>
            </a:endParaRPr>
          </a:p>
        </p:txBody>
      </p:sp>
      <p:sp>
        <p:nvSpPr>
          <p:cNvPr id="53" name="TextBox 52">
            <a:extLst>
              <a:ext uri="{FF2B5EF4-FFF2-40B4-BE49-F238E27FC236}">
                <a16:creationId xmlns:a16="http://schemas.microsoft.com/office/drawing/2014/main" id="{2658A6A4-5827-42C8-B9AF-87AAC0F849B3}"/>
              </a:ext>
            </a:extLst>
          </p:cNvPr>
          <p:cNvSpPr txBox="1"/>
          <p:nvPr/>
        </p:nvSpPr>
        <p:spPr>
          <a:xfrm>
            <a:off x="9141014" y="3672477"/>
            <a:ext cx="2303950" cy="1438855"/>
          </a:xfrm>
          <a:prstGeom prst="rect">
            <a:avLst/>
          </a:prstGeom>
          <a:noFill/>
        </p:spPr>
        <p:txBody>
          <a:bodyPr wrap="square" rtlCol="0">
            <a:spAutoFit/>
          </a:bodyPr>
          <a:lstStyle/>
          <a:p>
            <a:pPr algn="ctr">
              <a:lnSpc>
                <a:spcPts val="1520"/>
              </a:lnSpc>
            </a:pPr>
            <a:r>
              <a:rPr lang="en-GB" sz="1000" dirty="0">
                <a:solidFill>
                  <a:srgbClr val="212529"/>
                </a:solidFill>
                <a:latin typeface="Effra" panose="020B0603020203020204" pitchFamily="34" charset="0"/>
                <a:cs typeface="Effra" panose="020B0603020203020204" pitchFamily="34" charset="0"/>
              </a:rPr>
              <a:t>Every product we bring to market is created with charities in mind, but our technology is only the first step. Through working in close partnership with our charity clients, we ensure that fundraisers get the value they deserve from our products. </a:t>
            </a:r>
            <a:endParaRPr lang="en-GB" sz="1000" i="1" dirty="0">
              <a:solidFill>
                <a:srgbClr val="212529"/>
              </a:solidFill>
              <a:latin typeface="Effra" panose="020B0603020203020204" pitchFamily="34" charset="0"/>
              <a:cs typeface="Effra" panose="020B0603020203020204" pitchFamily="34" charset="0"/>
            </a:endParaRPr>
          </a:p>
        </p:txBody>
      </p:sp>
      <p:sp>
        <p:nvSpPr>
          <p:cNvPr id="56" name="TextBox 55">
            <a:extLst>
              <a:ext uri="{FF2B5EF4-FFF2-40B4-BE49-F238E27FC236}">
                <a16:creationId xmlns:a16="http://schemas.microsoft.com/office/drawing/2014/main" id="{8BA19B5D-06B4-4DBB-ADD3-196EAAFF0CDF}"/>
              </a:ext>
            </a:extLst>
          </p:cNvPr>
          <p:cNvSpPr txBox="1"/>
          <p:nvPr/>
        </p:nvSpPr>
        <p:spPr>
          <a:xfrm>
            <a:off x="4485999" y="661724"/>
            <a:ext cx="3398850" cy="680336"/>
          </a:xfrm>
          <a:prstGeom prst="rect">
            <a:avLst/>
          </a:prstGeom>
          <a:noFill/>
        </p:spPr>
        <p:txBody>
          <a:bodyPr wrap="square" lIns="0" rtlCol="0" anchor="t">
            <a:noAutofit/>
          </a:bodyPr>
          <a:lstStyle/>
          <a:p>
            <a:pPr>
              <a:lnSpc>
                <a:spcPct val="150000"/>
              </a:lnSpc>
              <a:spcAft>
                <a:spcPts val="1800"/>
              </a:spcAft>
            </a:pPr>
            <a:r>
              <a:rPr lang="en-GB" sz="3600" dirty="0">
                <a:solidFill>
                  <a:srgbClr val="FF5064"/>
                </a:solidFill>
                <a:latin typeface="Modern Era Bold" panose="02000000000000000000" pitchFamily="50" charset="0"/>
                <a:cs typeface="Effra" panose="020B0603020203020204" pitchFamily="34" charset="0"/>
              </a:rPr>
              <a:t>Why GoodBox?</a:t>
            </a:r>
            <a:endParaRPr lang="en-GB" sz="3200" b="1" dirty="0">
              <a:solidFill>
                <a:srgbClr val="FF5064"/>
              </a:solidFill>
              <a:latin typeface="Modern Era Bold" panose="02000000000000000000" pitchFamily="50" charset="0"/>
              <a:cs typeface="Effra" panose="020B0603020203020204" pitchFamily="34" charset="0"/>
            </a:endParaRPr>
          </a:p>
        </p:txBody>
      </p:sp>
      <p:sp>
        <p:nvSpPr>
          <p:cNvPr id="33" name="TextBox 32">
            <a:extLst>
              <a:ext uri="{FF2B5EF4-FFF2-40B4-BE49-F238E27FC236}">
                <a16:creationId xmlns:a16="http://schemas.microsoft.com/office/drawing/2014/main" id="{172C9938-A946-9448-BEAB-E33ABB3367B5}"/>
              </a:ext>
            </a:extLst>
          </p:cNvPr>
          <p:cNvSpPr txBox="1"/>
          <p:nvPr/>
        </p:nvSpPr>
        <p:spPr>
          <a:xfrm>
            <a:off x="2595414" y="6446039"/>
            <a:ext cx="2323485" cy="215444"/>
          </a:xfrm>
          <a:prstGeom prst="rect">
            <a:avLst/>
          </a:prstGeom>
          <a:noFill/>
        </p:spPr>
        <p:txBody>
          <a:bodyPr wrap="square" rtlCol="0" anchor="t">
            <a:spAutoFit/>
          </a:bodyPr>
          <a:lstStyle/>
          <a:p>
            <a:r>
              <a:rPr lang="en-GB" sz="800" dirty="0">
                <a:solidFill>
                  <a:srgbClr val="58595B">
                    <a:alpha val="80000"/>
                  </a:srgbClr>
                </a:solidFill>
                <a:latin typeface="Effra Light" panose="020B0403020203020204" pitchFamily="34" charset="0"/>
                <a:cs typeface="Effra Light" panose="020B0403020203020204" pitchFamily="34" charset="0"/>
              </a:rPr>
              <a:t>All listed prices are exclusive of VAT and delivery.</a:t>
            </a:r>
            <a:endParaRPr lang="en-US" sz="800" dirty="0">
              <a:solidFill>
                <a:srgbClr val="58595B">
                  <a:alpha val="80000"/>
                </a:srgbClr>
              </a:solidFill>
              <a:latin typeface="Effra Light" panose="020B0403020203020204" pitchFamily="34" charset="0"/>
              <a:cs typeface="Effra Light" panose="020B0403020203020204" pitchFamily="34" charset="0"/>
            </a:endParaRPr>
          </a:p>
        </p:txBody>
      </p:sp>
      <p:sp>
        <p:nvSpPr>
          <p:cNvPr id="38" name="TextBox 37">
            <a:extLst>
              <a:ext uri="{FF2B5EF4-FFF2-40B4-BE49-F238E27FC236}">
                <a16:creationId xmlns:a16="http://schemas.microsoft.com/office/drawing/2014/main" id="{766D0DF7-F5DF-2441-8D77-02248F2BD749}"/>
              </a:ext>
            </a:extLst>
          </p:cNvPr>
          <p:cNvSpPr txBox="1"/>
          <p:nvPr/>
        </p:nvSpPr>
        <p:spPr>
          <a:xfrm>
            <a:off x="180401" y="6430838"/>
            <a:ext cx="2415014" cy="261610"/>
          </a:xfrm>
          <a:prstGeom prst="rect">
            <a:avLst/>
          </a:prstGeom>
          <a:noFill/>
        </p:spPr>
        <p:txBody>
          <a:bodyPr wrap="square" rtlCol="0">
            <a:spAutoFit/>
          </a:bodyPr>
          <a:lstStyle/>
          <a:p>
            <a:r>
              <a:rPr lang="en-GB" sz="1100" spc="200" dirty="0">
                <a:solidFill>
                  <a:srgbClr val="58595B">
                    <a:alpha val="80000"/>
                  </a:srgbClr>
                </a:solidFill>
                <a:latin typeface="Effra" panose="020B0603020203020204" pitchFamily="34" charset="0"/>
                <a:cs typeface="Effra" panose="020B0603020203020204" pitchFamily="34" charset="0"/>
              </a:rPr>
              <a:t>GOODBOX – PRICING 2022</a:t>
            </a:r>
          </a:p>
        </p:txBody>
      </p:sp>
      <p:sp>
        <p:nvSpPr>
          <p:cNvPr id="39" name="TextBox 38">
            <a:extLst>
              <a:ext uri="{FF2B5EF4-FFF2-40B4-BE49-F238E27FC236}">
                <a16:creationId xmlns:a16="http://schemas.microsoft.com/office/drawing/2014/main" id="{30E0A761-DBFB-6C46-982F-213894A76383}"/>
              </a:ext>
            </a:extLst>
          </p:cNvPr>
          <p:cNvSpPr txBox="1"/>
          <p:nvPr/>
        </p:nvSpPr>
        <p:spPr>
          <a:xfrm>
            <a:off x="3762924" y="3675816"/>
            <a:ext cx="2323486" cy="1438855"/>
          </a:xfrm>
          <a:prstGeom prst="rect">
            <a:avLst/>
          </a:prstGeom>
          <a:noFill/>
        </p:spPr>
        <p:txBody>
          <a:bodyPr wrap="square" rtlCol="0">
            <a:spAutoFit/>
          </a:bodyPr>
          <a:lstStyle/>
          <a:p>
            <a:pPr algn="ctr">
              <a:lnSpc>
                <a:spcPts val="1520"/>
              </a:lnSpc>
            </a:pPr>
            <a:r>
              <a:rPr lang="en-GB" sz="1000" dirty="0">
                <a:solidFill>
                  <a:srgbClr val="212529"/>
                </a:solidFill>
                <a:latin typeface="Effra" panose="020B0603020203020204" pitchFamily="34" charset="0"/>
                <a:cs typeface="Effra" panose="020B0603020203020204" pitchFamily="34" charset="0"/>
              </a:rPr>
              <a:t>GoodBox devices use WiFi and carry their own SIM cards, enabling mobile connectivity and giving you the best chance of strong connectivity. Plus our units work independently of other slave devices – no frustrating apps or smart phones required.</a:t>
            </a:r>
            <a:endParaRPr lang="en-GB" sz="1000" dirty="0">
              <a:solidFill>
                <a:srgbClr val="212529"/>
              </a:solidFill>
              <a:latin typeface="Effra" panose="020B0603020203020204" pitchFamily="34" charset="0"/>
              <a:ea typeface="DIN 2014" panose="020B0504020202020204" pitchFamily="34" charset="77"/>
              <a:cs typeface="Effra" panose="020B0603020203020204" pitchFamily="34" charset="0"/>
            </a:endParaRPr>
          </a:p>
        </p:txBody>
      </p:sp>
      <p:sp>
        <p:nvSpPr>
          <p:cNvPr id="40" name="TextBox 39">
            <a:extLst>
              <a:ext uri="{FF2B5EF4-FFF2-40B4-BE49-F238E27FC236}">
                <a16:creationId xmlns:a16="http://schemas.microsoft.com/office/drawing/2014/main" id="{CD223821-A795-E54B-A13F-D847E65EA31A}"/>
              </a:ext>
            </a:extLst>
          </p:cNvPr>
          <p:cNvSpPr txBox="1"/>
          <p:nvPr/>
        </p:nvSpPr>
        <p:spPr>
          <a:xfrm>
            <a:off x="6559455" y="3273077"/>
            <a:ext cx="2233389" cy="346249"/>
          </a:xfrm>
          <a:prstGeom prst="rect">
            <a:avLst/>
          </a:prstGeom>
          <a:noFill/>
        </p:spPr>
        <p:txBody>
          <a:bodyPr wrap="square" rtlCol="0">
            <a:spAutoFit/>
          </a:bodyPr>
          <a:lstStyle/>
          <a:p>
            <a:pPr algn="ctr">
              <a:lnSpc>
                <a:spcPct val="150000"/>
              </a:lnSpc>
            </a:pPr>
            <a:r>
              <a:rPr lang="en-GB" sz="1200" spc="200" dirty="0">
                <a:solidFill>
                  <a:srgbClr val="58595B"/>
                </a:solidFill>
                <a:latin typeface="Effra" panose="020B0603020203020204" pitchFamily="34" charset="0"/>
                <a:cs typeface="Effra" panose="020B0603020203020204" pitchFamily="34" charset="0"/>
              </a:rPr>
              <a:t>OFFLINE PAYMENTS</a:t>
            </a:r>
          </a:p>
        </p:txBody>
      </p:sp>
      <p:sp>
        <p:nvSpPr>
          <p:cNvPr id="41" name="TextBox 40">
            <a:extLst>
              <a:ext uri="{FF2B5EF4-FFF2-40B4-BE49-F238E27FC236}">
                <a16:creationId xmlns:a16="http://schemas.microsoft.com/office/drawing/2014/main" id="{3BA0E231-79E2-494B-B777-316AC513E3E3}"/>
              </a:ext>
            </a:extLst>
          </p:cNvPr>
          <p:cNvSpPr txBox="1"/>
          <p:nvPr/>
        </p:nvSpPr>
        <p:spPr>
          <a:xfrm>
            <a:off x="9176295" y="3273077"/>
            <a:ext cx="2233389" cy="346249"/>
          </a:xfrm>
          <a:prstGeom prst="rect">
            <a:avLst/>
          </a:prstGeom>
          <a:noFill/>
        </p:spPr>
        <p:txBody>
          <a:bodyPr wrap="square" rtlCol="0">
            <a:spAutoFit/>
          </a:bodyPr>
          <a:lstStyle/>
          <a:p>
            <a:pPr algn="ctr">
              <a:lnSpc>
                <a:spcPct val="150000"/>
              </a:lnSpc>
            </a:pPr>
            <a:r>
              <a:rPr lang="en-GB" sz="1200" spc="200" dirty="0">
                <a:solidFill>
                  <a:srgbClr val="58595B"/>
                </a:solidFill>
                <a:latin typeface="Effra" panose="020B0603020203020204" pitchFamily="34" charset="0"/>
                <a:cs typeface="Effra" panose="020B0603020203020204" pitchFamily="34" charset="0"/>
              </a:rPr>
              <a:t>FOR FUNDRAISERS</a:t>
            </a:r>
          </a:p>
        </p:txBody>
      </p:sp>
      <p:sp>
        <p:nvSpPr>
          <p:cNvPr id="58" name="TextBox 57">
            <a:extLst>
              <a:ext uri="{FF2B5EF4-FFF2-40B4-BE49-F238E27FC236}">
                <a16:creationId xmlns:a16="http://schemas.microsoft.com/office/drawing/2014/main" id="{2BA614D9-6714-6443-BB1D-1C2B1A4B341D}"/>
              </a:ext>
            </a:extLst>
          </p:cNvPr>
          <p:cNvSpPr txBox="1"/>
          <p:nvPr/>
        </p:nvSpPr>
        <p:spPr>
          <a:xfrm>
            <a:off x="3695661" y="3273077"/>
            <a:ext cx="2489763" cy="346249"/>
          </a:xfrm>
          <a:prstGeom prst="rect">
            <a:avLst/>
          </a:prstGeom>
          <a:noFill/>
        </p:spPr>
        <p:txBody>
          <a:bodyPr wrap="square" rtlCol="0">
            <a:spAutoFit/>
          </a:bodyPr>
          <a:lstStyle/>
          <a:p>
            <a:pPr algn="ctr">
              <a:lnSpc>
                <a:spcPct val="150000"/>
              </a:lnSpc>
            </a:pPr>
            <a:r>
              <a:rPr lang="en-GB" sz="1200" spc="200" dirty="0">
                <a:solidFill>
                  <a:srgbClr val="58595B"/>
                </a:solidFill>
                <a:latin typeface="Effra" panose="020B0603020203020204" pitchFamily="34" charset="0"/>
                <a:cs typeface="Effra" panose="020B0603020203020204" pitchFamily="34" charset="0"/>
              </a:rPr>
              <a:t>LIFETIME CONNECTIVITY</a:t>
            </a:r>
          </a:p>
        </p:txBody>
      </p:sp>
      <p:sp>
        <p:nvSpPr>
          <p:cNvPr id="59" name="TextBox 58">
            <a:extLst>
              <a:ext uri="{FF2B5EF4-FFF2-40B4-BE49-F238E27FC236}">
                <a16:creationId xmlns:a16="http://schemas.microsoft.com/office/drawing/2014/main" id="{43F37712-26A0-5E42-BDCF-10079750918A}"/>
              </a:ext>
            </a:extLst>
          </p:cNvPr>
          <p:cNvSpPr txBox="1"/>
          <p:nvPr/>
        </p:nvSpPr>
        <p:spPr>
          <a:xfrm>
            <a:off x="872772" y="3273076"/>
            <a:ext cx="2489763" cy="346249"/>
          </a:xfrm>
          <a:prstGeom prst="rect">
            <a:avLst/>
          </a:prstGeom>
          <a:noFill/>
        </p:spPr>
        <p:txBody>
          <a:bodyPr wrap="square" rtlCol="0">
            <a:spAutoFit/>
          </a:bodyPr>
          <a:lstStyle/>
          <a:p>
            <a:pPr algn="ctr">
              <a:lnSpc>
                <a:spcPct val="150000"/>
              </a:lnSpc>
            </a:pPr>
            <a:r>
              <a:rPr lang="en-GB" sz="1200" spc="200" dirty="0">
                <a:solidFill>
                  <a:srgbClr val="58595B"/>
                </a:solidFill>
                <a:latin typeface="Effra" panose="020B0603020203020204" pitchFamily="34" charset="0"/>
                <a:cs typeface="Effra" panose="020B0603020203020204" pitchFamily="34" charset="0"/>
              </a:rPr>
              <a:t>SECURE &amp; CERTIFIED</a:t>
            </a:r>
          </a:p>
        </p:txBody>
      </p:sp>
      <p:sp>
        <p:nvSpPr>
          <p:cNvPr id="60" name="Oval 59">
            <a:extLst>
              <a:ext uri="{FF2B5EF4-FFF2-40B4-BE49-F238E27FC236}">
                <a16:creationId xmlns:a16="http://schemas.microsoft.com/office/drawing/2014/main" id="{F0382796-4FA7-F049-9D6F-F2F8F56E8A74}"/>
              </a:ext>
            </a:extLst>
          </p:cNvPr>
          <p:cNvSpPr/>
          <p:nvPr/>
        </p:nvSpPr>
        <p:spPr>
          <a:xfrm>
            <a:off x="1764866" y="2224706"/>
            <a:ext cx="705574" cy="705574"/>
          </a:xfrm>
          <a:prstGeom prst="ellipse">
            <a:avLst/>
          </a:prstGeom>
          <a:solidFill>
            <a:srgbClr val="FF5064"/>
          </a:solidFill>
          <a:ln>
            <a:noFill/>
          </a:ln>
          <a:effectLst>
            <a:outerShdw blurRad="152400" dir="5400000" algn="ctr"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a:extLst>
              <a:ext uri="{FF2B5EF4-FFF2-40B4-BE49-F238E27FC236}">
                <a16:creationId xmlns:a16="http://schemas.microsoft.com/office/drawing/2014/main" id="{695538F7-2DB7-8848-8C94-511AE940A2DB}"/>
              </a:ext>
            </a:extLst>
          </p:cNvPr>
          <p:cNvSpPr/>
          <p:nvPr/>
        </p:nvSpPr>
        <p:spPr>
          <a:xfrm>
            <a:off x="4587755" y="2224706"/>
            <a:ext cx="705574" cy="705574"/>
          </a:xfrm>
          <a:prstGeom prst="ellipse">
            <a:avLst/>
          </a:prstGeom>
          <a:solidFill>
            <a:srgbClr val="412378"/>
          </a:solidFill>
          <a:ln>
            <a:noFill/>
          </a:ln>
          <a:effectLst>
            <a:outerShdw blurRad="152400" dir="5400000" algn="ctr"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a:extLst>
              <a:ext uri="{FF2B5EF4-FFF2-40B4-BE49-F238E27FC236}">
                <a16:creationId xmlns:a16="http://schemas.microsoft.com/office/drawing/2014/main" id="{FA848285-6DF5-7344-B3CB-0A3999DCB692}"/>
              </a:ext>
            </a:extLst>
          </p:cNvPr>
          <p:cNvSpPr/>
          <p:nvPr/>
        </p:nvSpPr>
        <p:spPr>
          <a:xfrm>
            <a:off x="7323362" y="2224706"/>
            <a:ext cx="705574" cy="705574"/>
          </a:xfrm>
          <a:prstGeom prst="ellipse">
            <a:avLst/>
          </a:prstGeom>
          <a:solidFill>
            <a:srgbClr val="2DC3C8"/>
          </a:solidFill>
          <a:ln>
            <a:noFill/>
          </a:ln>
          <a:effectLst>
            <a:outerShdw blurRad="152400" dir="5400000" algn="ctr"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A0C8BE00-523E-A54C-8963-570259B20899}"/>
              </a:ext>
            </a:extLst>
          </p:cNvPr>
          <p:cNvSpPr/>
          <p:nvPr/>
        </p:nvSpPr>
        <p:spPr>
          <a:xfrm>
            <a:off x="9940202" y="2224706"/>
            <a:ext cx="705574" cy="705574"/>
          </a:xfrm>
          <a:prstGeom prst="ellipse">
            <a:avLst/>
          </a:prstGeom>
          <a:solidFill>
            <a:srgbClr val="58595B"/>
          </a:solidFill>
          <a:ln>
            <a:noFill/>
          </a:ln>
          <a:effectLst>
            <a:outerShdw blurRad="152400" dir="5400000" algn="ctr"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a:extLst>
              <a:ext uri="{FF2B5EF4-FFF2-40B4-BE49-F238E27FC236}">
                <a16:creationId xmlns:a16="http://schemas.microsoft.com/office/drawing/2014/main" id="{BDF1D2B7-8E74-F441-9457-D384FF359B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4778298" y="2472717"/>
            <a:ext cx="324487" cy="231776"/>
          </a:xfrm>
          <a:prstGeom prst="rect">
            <a:avLst/>
          </a:prstGeom>
        </p:spPr>
      </p:pic>
      <p:pic>
        <p:nvPicPr>
          <p:cNvPr id="6" name="Graphic 5">
            <a:extLst>
              <a:ext uri="{FF2B5EF4-FFF2-40B4-BE49-F238E27FC236}">
                <a16:creationId xmlns:a16="http://schemas.microsoft.com/office/drawing/2014/main" id="{DF985D66-3B1D-784D-AB69-1F2F185CC6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984381" y="2380482"/>
            <a:ext cx="266543" cy="359254"/>
          </a:xfrm>
          <a:prstGeom prst="rect">
            <a:avLst/>
          </a:prstGeom>
        </p:spPr>
      </p:pic>
      <p:pic>
        <p:nvPicPr>
          <p:cNvPr id="10" name="Graphic 9">
            <a:extLst>
              <a:ext uri="{FF2B5EF4-FFF2-40B4-BE49-F238E27FC236}">
                <a16:creationId xmlns:a16="http://schemas.microsoft.com/office/drawing/2014/main" id="{E1B18593-B9F5-EF4E-B8DF-EA7DA01971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7496522" y="2415249"/>
            <a:ext cx="359254" cy="324487"/>
          </a:xfrm>
          <a:prstGeom prst="rect">
            <a:avLst/>
          </a:prstGeom>
        </p:spPr>
      </p:pic>
      <p:pic>
        <p:nvPicPr>
          <p:cNvPr id="12" name="Graphic 11">
            <a:extLst>
              <a:ext uri="{FF2B5EF4-FFF2-40B4-BE49-F238E27FC236}">
                <a16:creationId xmlns:a16="http://schemas.microsoft.com/office/drawing/2014/main" id="{8EE5F8AA-B2F0-D344-A2DD-B3E26E020CB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10153923" y="2438427"/>
            <a:ext cx="278132" cy="278132"/>
          </a:xfrm>
          <a:prstGeom prst="rect">
            <a:avLst/>
          </a:prstGeom>
        </p:spPr>
      </p:pic>
    </p:spTree>
    <p:extLst>
      <p:ext uri="{BB962C8B-B14F-4D97-AF65-F5344CB8AC3E}">
        <p14:creationId xmlns:p14="http://schemas.microsoft.com/office/powerpoint/2010/main" val="308597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355AF6-E335-4F09-8AFF-07480B13F25E}"/>
              </a:ext>
            </a:extLst>
          </p:cNvPr>
          <p:cNvSpPr/>
          <p:nvPr/>
        </p:nvSpPr>
        <p:spPr>
          <a:xfrm flipH="1">
            <a:off x="7617721" y="-22861"/>
            <a:ext cx="4574278" cy="7074109"/>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EB0FA97A-5B24-F44C-9742-1928025558D6}"/>
              </a:ext>
            </a:extLst>
          </p:cNvPr>
          <p:cNvSpPr txBox="1"/>
          <p:nvPr/>
        </p:nvSpPr>
        <p:spPr>
          <a:xfrm>
            <a:off x="4701587" y="-236655"/>
            <a:ext cx="2587540" cy="2937919"/>
          </a:xfrm>
          <a:prstGeom prst="rect">
            <a:avLst/>
          </a:prstGeom>
          <a:solidFill>
            <a:schemeClr val="bg1"/>
          </a:solidFill>
          <a:ln>
            <a:noFill/>
          </a:ln>
          <a:effectLst>
            <a:glow rad="63500">
              <a:schemeClr val="accent3">
                <a:satMod val="175000"/>
                <a:alpha val="0"/>
              </a:schemeClr>
            </a:glow>
            <a:outerShdw blurRad="292100" algn="tl" rotWithShape="0">
              <a:prstClr val="black">
                <a:alpha val="17000"/>
              </a:prstClr>
            </a:outerShdw>
          </a:effectLst>
        </p:spPr>
        <p:txBody>
          <a:bodyPr wrap="square" lIns="503998" rIns="180000" rtlCol="0" anchor="ctr">
            <a:noAutofit/>
          </a:bodyPr>
          <a:lstStyle/>
          <a:p>
            <a:pPr algn="ctr"/>
            <a:endParaRPr lang="en-GB" sz="1400">
              <a:solidFill>
                <a:srgbClr val="585856"/>
              </a:solidFill>
              <a:latin typeface="Modern Era" panose="02000000000000000000" pitchFamily="2" charset="0"/>
            </a:endParaRPr>
          </a:p>
        </p:txBody>
      </p:sp>
      <p:sp>
        <p:nvSpPr>
          <p:cNvPr id="37" name="Rectangle 36">
            <a:extLst>
              <a:ext uri="{FF2B5EF4-FFF2-40B4-BE49-F238E27FC236}">
                <a16:creationId xmlns:a16="http://schemas.microsoft.com/office/drawing/2014/main" id="{0E552E66-DB7A-AA41-B0D7-698887A4EC01}"/>
              </a:ext>
            </a:extLst>
          </p:cNvPr>
          <p:cNvSpPr/>
          <p:nvPr/>
        </p:nvSpPr>
        <p:spPr>
          <a:xfrm flipH="1">
            <a:off x="5303646" y="3899843"/>
            <a:ext cx="1980918" cy="3085305"/>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30DC88A-F3BC-476D-A930-9B07B75CFD5A}"/>
              </a:ext>
            </a:extLst>
          </p:cNvPr>
          <p:cNvSpPr txBox="1"/>
          <p:nvPr/>
        </p:nvSpPr>
        <p:spPr>
          <a:xfrm>
            <a:off x="4940666" y="911042"/>
            <a:ext cx="2142875" cy="1614032"/>
          </a:xfrm>
          <a:prstGeom prst="rect">
            <a:avLst/>
          </a:prstGeom>
          <a:noFill/>
        </p:spPr>
        <p:txBody>
          <a:bodyPr wrap="square" rtlCol="0">
            <a:spAutoFit/>
          </a:bodyPr>
          <a:lstStyle/>
          <a:p>
            <a:pPr>
              <a:lnSpc>
                <a:spcPts val="1980"/>
              </a:lnSpc>
            </a:pPr>
            <a:r>
              <a:rPr lang="en-GB" sz="1400">
                <a:solidFill>
                  <a:srgbClr val="412378"/>
                </a:solidFill>
                <a:latin typeface="Modern Era Bold" panose="02000000000000000000" pitchFamily="50" charset="0"/>
                <a:cs typeface="Effra" panose="020B0603020203020204" pitchFamily="34" charset="0"/>
              </a:rPr>
              <a:t>This is an overview of pricing for our key products. </a:t>
            </a:r>
            <a:r>
              <a:rPr lang="en-GB" sz="1400">
                <a:solidFill>
                  <a:srgbClr val="212529"/>
                </a:solidFill>
                <a:latin typeface="Modern Era" panose="02000000000000000000" pitchFamily="50" charset="0"/>
                <a:cs typeface="Effra" panose="020B0603020203020204" pitchFamily="34" charset="0"/>
              </a:rPr>
              <a:t>For bespoke orders and bulk discounts, reach out to a member of our team.</a:t>
            </a:r>
          </a:p>
        </p:txBody>
      </p:sp>
      <p:sp>
        <p:nvSpPr>
          <p:cNvPr id="26" name="TextBox 25">
            <a:extLst>
              <a:ext uri="{FF2B5EF4-FFF2-40B4-BE49-F238E27FC236}">
                <a16:creationId xmlns:a16="http://schemas.microsoft.com/office/drawing/2014/main" id="{E876F0C0-F44A-408F-919D-E50554F78E7D}"/>
              </a:ext>
            </a:extLst>
          </p:cNvPr>
          <p:cNvSpPr txBox="1"/>
          <p:nvPr/>
        </p:nvSpPr>
        <p:spPr>
          <a:xfrm>
            <a:off x="442994" y="241559"/>
            <a:ext cx="2304982" cy="680336"/>
          </a:xfrm>
          <a:prstGeom prst="rect">
            <a:avLst/>
          </a:prstGeom>
          <a:noFill/>
        </p:spPr>
        <p:txBody>
          <a:bodyPr wrap="square" lIns="0" rtlCol="0" anchor="t">
            <a:noAutofit/>
          </a:bodyPr>
          <a:lstStyle/>
          <a:p>
            <a:pPr>
              <a:lnSpc>
                <a:spcPct val="150000"/>
              </a:lnSpc>
              <a:spcAft>
                <a:spcPts val="1800"/>
              </a:spcAft>
            </a:pPr>
            <a:r>
              <a:rPr lang="en-GB" sz="3600" err="1">
                <a:solidFill>
                  <a:srgbClr val="412378"/>
                </a:solidFill>
                <a:latin typeface="Modern Era Bold" panose="02000000000000000000" pitchFamily="50" charset="0"/>
                <a:cs typeface="Effra" panose="020B0603020203020204" pitchFamily="34" charset="0"/>
              </a:rPr>
              <a:t>GBx</a:t>
            </a:r>
            <a:r>
              <a:rPr lang="en-GB" sz="3600">
                <a:solidFill>
                  <a:srgbClr val="412378"/>
                </a:solidFill>
                <a:latin typeface="Modern Era Bold" panose="02000000000000000000" pitchFamily="50" charset="0"/>
                <a:cs typeface="Effra" panose="020B0603020203020204" pitchFamily="34" charset="0"/>
              </a:rPr>
              <a:t> Core</a:t>
            </a:r>
            <a:endParaRPr lang="en-GB" sz="3200" b="1">
              <a:solidFill>
                <a:srgbClr val="412378"/>
              </a:solidFill>
              <a:latin typeface="Modern Era Bold" panose="02000000000000000000" pitchFamily="50" charset="0"/>
              <a:cs typeface="Effra" panose="020B0603020203020204" pitchFamily="34" charset="0"/>
            </a:endParaRPr>
          </a:p>
        </p:txBody>
      </p:sp>
      <p:sp>
        <p:nvSpPr>
          <p:cNvPr id="29" name="TextBox 28">
            <a:extLst>
              <a:ext uri="{FF2B5EF4-FFF2-40B4-BE49-F238E27FC236}">
                <a16:creationId xmlns:a16="http://schemas.microsoft.com/office/drawing/2014/main" id="{201EB83D-9D94-47F7-975F-6E1E63B51430}"/>
              </a:ext>
            </a:extLst>
          </p:cNvPr>
          <p:cNvSpPr txBox="1"/>
          <p:nvPr/>
        </p:nvSpPr>
        <p:spPr>
          <a:xfrm>
            <a:off x="1419179" y="1360890"/>
            <a:ext cx="2888432" cy="1438855"/>
          </a:xfrm>
          <a:prstGeom prst="rect">
            <a:avLst/>
          </a:prstGeom>
          <a:noFill/>
        </p:spPr>
        <p:txBody>
          <a:bodyPr wrap="square" lIns="91440" tIns="45720" rIns="91440" bIns="45720" rtlCol="0" anchor="t">
            <a:spAutoFit/>
          </a:bodyPr>
          <a:lstStyle/>
          <a:p>
            <a:pPr>
              <a:lnSpc>
                <a:spcPts val="1520"/>
              </a:lnSpc>
            </a:pPr>
            <a:r>
              <a:rPr lang="en-GB" sz="1000" dirty="0">
                <a:solidFill>
                  <a:srgbClr val="212529"/>
                </a:solidFill>
                <a:latin typeface="Effra"/>
                <a:ea typeface="DIN 2014" panose="020B0504020202020204" pitchFamily="34" charset="77"/>
                <a:cs typeface="Effra" panose="020B0603020203020204" pitchFamily="34" charset="0"/>
              </a:rPr>
              <a:t>Capture donors’ attention with the GBx Core’s full colour HD screen. Perfect for attended &amp; unattended fundraising, the touchscreen allows donors to increase or decrease their chosen donation amount. The device has four hours battery life, or can be plugged in to mains for continuous usage. </a:t>
            </a:r>
            <a:endParaRPr lang="en-GB" sz="1000" dirty="0">
              <a:solidFill>
                <a:srgbClr val="212529"/>
              </a:solidFill>
              <a:latin typeface="Effra" panose="020B0603020203020204" pitchFamily="34" charset="0"/>
              <a:ea typeface="DIN 2014" panose="020B0504020202020204" pitchFamily="34" charset="77"/>
              <a:cs typeface="Effra" panose="020B0603020203020204" pitchFamily="34" charset="0"/>
            </a:endParaRPr>
          </a:p>
        </p:txBody>
      </p:sp>
      <p:pic>
        <p:nvPicPr>
          <p:cNvPr id="10" name="Picture 9">
            <a:extLst>
              <a:ext uri="{FF2B5EF4-FFF2-40B4-BE49-F238E27FC236}">
                <a16:creationId xmlns:a16="http://schemas.microsoft.com/office/drawing/2014/main" id="{13E77924-7D1D-D046-827A-3782FB160E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37" y="1263683"/>
            <a:ext cx="1004239" cy="1532182"/>
          </a:xfrm>
          <a:prstGeom prst="rect">
            <a:avLst/>
          </a:prstGeom>
        </p:spPr>
      </p:pic>
      <p:sp>
        <p:nvSpPr>
          <p:cNvPr id="63" name="TextBox 62">
            <a:extLst>
              <a:ext uri="{FF2B5EF4-FFF2-40B4-BE49-F238E27FC236}">
                <a16:creationId xmlns:a16="http://schemas.microsoft.com/office/drawing/2014/main" id="{56D723CB-38FD-934C-BA50-B3AC19BA5762}"/>
              </a:ext>
            </a:extLst>
          </p:cNvPr>
          <p:cNvSpPr txBox="1"/>
          <p:nvPr/>
        </p:nvSpPr>
        <p:spPr>
          <a:xfrm>
            <a:off x="333126" y="3897362"/>
            <a:ext cx="2540111" cy="772772"/>
          </a:xfrm>
          <a:prstGeom prst="rect">
            <a:avLst/>
          </a:prstGeom>
          <a:solidFill>
            <a:schemeClr val="bg1"/>
          </a:solidFill>
          <a:ln>
            <a:noFill/>
          </a:ln>
          <a:effectLst>
            <a:glow rad="63500">
              <a:schemeClr val="accent3">
                <a:satMod val="175000"/>
                <a:alpha val="0"/>
              </a:schemeClr>
            </a:glow>
            <a:outerShdw blurRad="292100" algn="tl" rotWithShape="0">
              <a:prstClr val="black">
                <a:alpha val="17000"/>
              </a:prstClr>
            </a:outerShdw>
          </a:effectLst>
        </p:spPr>
        <p:txBody>
          <a:bodyPr wrap="square" lIns="503998" rIns="180000" rtlCol="0" anchor="ctr">
            <a:noAutofit/>
          </a:bodyPr>
          <a:lstStyle/>
          <a:p>
            <a:pPr algn="ctr"/>
            <a:endParaRPr lang="en-GB" sz="1400">
              <a:solidFill>
                <a:srgbClr val="585856"/>
              </a:solidFill>
              <a:latin typeface="Modern Era" panose="02000000000000000000" pitchFamily="2" charset="0"/>
            </a:endParaRPr>
          </a:p>
        </p:txBody>
      </p:sp>
      <p:graphicFrame>
        <p:nvGraphicFramePr>
          <p:cNvPr id="64" name="Table 6">
            <a:extLst>
              <a:ext uri="{FF2B5EF4-FFF2-40B4-BE49-F238E27FC236}">
                <a16:creationId xmlns:a16="http://schemas.microsoft.com/office/drawing/2014/main" id="{2D6CEEEC-92BD-534C-B0A1-E52998A04391}"/>
              </a:ext>
            </a:extLst>
          </p:cNvPr>
          <p:cNvGraphicFramePr>
            <a:graphicFrameLocks noGrp="1"/>
          </p:cNvGraphicFramePr>
          <p:nvPr>
            <p:extLst>
              <p:ext uri="{D42A27DB-BD31-4B8C-83A1-F6EECF244321}">
                <p14:modId xmlns:p14="http://schemas.microsoft.com/office/powerpoint/2010/main" val="1763157936"/>
              </p:ext>
            </p:extLst>
          </p:nvPr>
        </p:nvGraphicFramePr>
        <p:xfrm>
          <a:off x="348705" y="3895588"/>
          <a:ext cx="2546047" cy="749400"/>
        </p:xfrm>
        <a:graphic>
          <a:graphicData uri="http://schemas.openxmlformats.org/drawingml/2006/table">
            <a:tbl>
              <a:tblPr firstRow="1" bandRow="1">
                <a:tableStyleId>{C083E6E3-FA7D-4D7B-A595-EF9225AFEA82}</a:tableStyleId>
              </a:tblPr>
              <a:tblGrid>
                <a:gridCol w="839015">
                  <a:extLst>
                    <a:ext uri="{9D8B030D-6E8A-4147-A177-3AD203B41FA5}">
                      <a16:colId xmlns:a16="http://schemas.microsoft.com/office/drawing/2014/main" val="1335191752"/>
                    </a:ext>
                  </a:extLst>
                </a:gridCol>
                <a:gridCol w="1707032">
                  <a:extLst>
                    <a:ext uri="{9D8B030D-6E8A-4147-A177-3AD203B41FA5}">
                      <a16:colId xmlns:a16="http://schemas.microsoft.com/office/drawing/2014/main" val="1211280114"/>
                    </a:ext>
                  </a:extLst>
                </a:gridCol>
              </a:tblGrid>
              <a:tr h="377418">
                <a:tc>
                  <a:txBody>
                    <a:bodyPr/>
                    <a:lstStyle/>
                    <a:p>
                      <a:r>
                        <a:rPr lang="en-GB" sz="900" b="0" spc="200" baseline="0" dirty="0">
                          <a:latin typeface="Effra" panose="020B0603020203020204" pitchFamily="34" charset="0"/>
                          <a:cs typeface="Effra" panose="020B0603020203020204" pitchFamily="34" charset="0"/>
                        </a:rPr>
                        <a:t>UNIT PRICE</a:t>
                      </a:r>
                    </a:p>
                  </a:txBody>
                  <a:tcPr marL="90000" marR="90000" marT="54000" marB="5400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spc="200" baseline="0">
                          <a:latin typeface="Effra" panose="020B0603020203020204" pitchFamily="34" charset="0"/>
                          <a:cs typeface="Effra" panose="020B0603020203020204" pitchFamily="34" charset="0"/>
                        </a:rPr>
                        <a:t>MONTHLY SERVICE FEE</a:t>
                      </a:r>
                      <a:br>
                        <a:rPr lang="en-GB" sz="900" b="0" spc="200" baseline="0">
                          <a:latin typeface="Effra" panose="020B0603020203020204" pitchFamily="34" charset="0"/>
                          <a:cs typeface="Effra" panose="020B0603020203020204" pitchFamily="34" charset="0"/>
                        </a:rPr>
                      </a:br>
                      <a:r>
                        <a:rPr lang="en-GB" sz="800" b="0" spc="0" baseline="0">
                          <a:latin typeface="Effra" panose="020B0603020203020204" pitchFamily="34" charset="0"/>
                          <a:cs typeface="Effra" panose="020B0603020203020204" pitchFamily="34" charset="0"/>
                        </a:rPr>
                        <a:t>(12 month minimum)</a:t>
                      </a:r>
                    </a:p>
                  </a:txBody>
                  <a:tcPr marL="90000" marR="90000" marT="54000" marB="5400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2613673"/>
                  </a:ext>
                </a:extLst>
              </a:tr>
              <a:tr h="211753">
                <a:tc>
                  <a:txBody>
                    <a:bodyPr/>
                    <a:lstStyle/>
                    <a:p>
                      <a:r>
                        <a:rPr lang="en-GB" sz="900" b="0" i="0">
                          <a:latin typeface="Effra" panose="020B0603020203020204" pitchFamily="34" charset="0"/>
                          <a:cs typeface="Effra" panose="020B0603020203020204" pitchFamily="34" charset="0"/>
                        </a:rPr>
                        <a:t>£375</a:t>
                      </a:r>
                    </a:p>
                  </a:txBody>
                  <a:tcPr marL="90000" marR="90000" marT="54000" marB="5400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dirty="0">
                          <a:latin typeface="Effra" panose="020B0603020203020204" pitchFamily="34" charset="0"/>
                          <a:cs typeface="Effra" panose="020B0603020203020204" pitchFamily="34" charset="0"/>
                        </a:rPr>
                        <a:t>£17.50</a:t>
                      </a:r>
                    </a:p>
                  </a:txBody>
                  <a:tcPr marL="90000" marR="90000" marT="54000" marB="5400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3703647"/>
                  </a:ext>
                </a:extLst>
              </a:tr>
            </a:tbl>
          </a:graphicData>
        </a:graphic>
      </p:graphicFrame>
      <p:sp>
        <p:nvSpPr>
          <p:cNvPr id="65" name="Rectangle 64">
            <a:extLst>
              <a:ext uri="{FF2B5EF4-FFF2-40B4-BE49-F238E27FC236}">
                <a16:creationId xmlns:a16="http://schemas.microsoft.com/office/drawing/2014/main" id="{648A5086-5340-2842-A707-16EFB44A23A6}"/>
              </a:ext>
            </a:extLst>
          </p:cNvPr>
          <p:cNvSpPr/>
          <p:nvPr/>
        </p:nvSpPr>
        <p:spPr>
          <a:xfrm>
            <a:off x="342544" y="3556500"/>
            <a:ext cx="2530048" cy="342264"/>
          </a:xfrm>
          <a:prstGeom prst="rect">
            <a:avLst/>
          </a:prstGeom>
          <a:solidFill>
            <a:srgbClr val="412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a:extLst>
              <a:ext uri="{FF2B5EF4-FFF2-40B4-BE49-F238E27FC236}">
                <a16:creationId xmlns:a16="http://schemas.microsoft.com/office/drawing/2014/main" id="{E0C5BF48-2471-5A44-B2E1-FA52D818AEB4}"/>
              </a:ext>
            </a:extLst>
          </p:cNvPr>
          <p:cNvSpPr txBox="1"/>
          <p:nvPr/>
        </p:nvSpPr>
        <p:spPr>
          <a:xfrm>
            <a:off x="421466" y="3510374"/>
            <a:ext cx="910007" cy="370550"/>
          </a:xfrm>
          <a:prstGeom prst="rect">
            <a:avLst/>
          </a:prstGeom>
          <a:noFill/>
        </p:spPr>
        <p:txBody>
          <a:bodyPr wrap="square" lIns="0" rtlCol="0" anchor="t">
            <a:noAutofit/>
          </a:bodyPr>
          <a:lstStyle/>
          <a:p>
            <a:pPr>
              <a:lnSpc>
                <a:spcPct val="150000"/>
              </a:lnSpc>
              <a:spcAft>
                <a:spcPts val="1800"/>
              </a:spcAft>
            </a:pPr>
            <a:r>
              <a:rPr lang="en-GB" sz="1200">
                <a:solidFill>
                  <a:schemeClr val="bg1"/>
                </a:solidFill>
                <a:latin typeface="Modern Era Bold" panose="02000000000000000000" pitchFamily="50" charset="0"/>
                <a:cs typeface="Effra" panose="020B0603020203020204" pitchFamily="34" charset="0"/>
              </a:rPr>
              <a:t>Purchase</a:t>
            </a:r>
            <a:endParaRPr lang="en-GB" sz="1200" b="1">
              <a:solidFill>
                <a:schemeClr val="bg1"/>
              </a:solidFill>
              <a:latin typeface="Modern Era Bold" panose="02000000000000000000" pitchFamily="50" charset="0"/>
              <a:cs typeface="Effra" panose="020B0603020203020204" pitchFamily="34" charset="0"/>
            </a:endParaRPr>
          </a:p>
        </p:txBody>
      </p:sp>
      <p:sp>
        <p:nvSpPr>
          <p:cNvPr id="67" name="TextBox 66">
            <a:extLst>
              <a:ext uri="{FF2B5EF4-FFF2-40B4-BE49-F238E27FC236}">
                <a16:creationId xmlns:a16="http://schemas.microsoft.com/office/drawing/2014/main" id="{D2B03258-5D4A-A04A-A1DA-CDFCCB307669}"/>
              </a:ext>
            </a:extLst>
          </p:cNvPr>
          <p:cNvSpPr txBox="1"/>
          <p:nvPr/>
        </p:nvSpPr>
        <p:spPr>
          <a:xfrm>
            <a:off x="326168" y="5005258"/>
            <a:ext cx="2546424" cy="1373659"/>
          </a:xfrm>
          <a:prstGeom prst="rect">
            <a:avLst/>
          </a:prstGeom>
          <a:solidFill>
            <a:schemeClr val="bg1"/>
          </a:solidFill>
          <a:ln>
            <a:noFill/>
          </a:ln>
          <a:effectLst>
            <a:glow rad="63500">
              <a:schemeClr val="accent3">
                <a:satMod val="175000"/>
                <a:alpha val="0"/>
              </a:schemeClr>
            </a:glow>
            <a:outerShdw blurRad="292100" algn="tl" rotWithShape="0">
              <a:prstClr val="black">
                <a:alpha val="17000"/>
              </a:prstClr>
            </a:outerShdw>
          </a:effectLst>
        </p:spPr>
        <p:txBody>
          <a:bodyPr wrap="square" lIns="503998" rIns="180000" rtlCol="0" anchor="ctr">
            <a:noAutofit/>
          </a:bodyPr>
          <a:lstStyle/>
          <a:p>
            <a:pPr algn="ctr"/>
            <a:endParaRPr lang="en-GB" sz="1400">
              <a:solidFill>
                <a:srgbClr val="585856"/>
              </a:solidFill>
              <a:latin typeface="Modern Era" panose="02000000000000000000" pitchFamily="2" charset="0"/>
            </a:endParaRPr>
          </a:p>
        </p:txBody>
      </p:sp>
      <p:sp>
        <p:nvSpPr>
          <p:cNvPr id="68" name="Rectangle 67">
            <a:extLst>
              <a:ext uri="{FF2B5EF4-FFF2-40B4-BE49-F238E27FC236}">
                <a16:creationId xmlns:a16="http://schemas.microsoft.com/office/drawing/2014/main" id="{1913C167-0E5E-DC48-B0D6-437160BC92B7}"/>
              </a:ext>
            </a:extLst>
          </p:cNvPr>
          <p:cNvSpPr/>
          <p:nvPr/>
        </p:nvSpPr>
        <p:spPr>
          <a:xfrm>
            <a:off x="335691" y="4653742"/>
            <a:ext cx="2537546" cy="351516"/>
          </a:xfrm>
          <a:prstGeom prst="rect">
            <a:avLst/>
          </a:prstGeom>
          <a:solidFill>
            <a:srgbClr val="412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a:extLst>
              <a:ext uri="{FF2B5EF4-FFF2-40B4-BE49-F238E27FC236}">
                <a16:creationId xmlns:a16="http://schemas.microsoft.com/office/drawing/2014/main" id="{D9E05C4C-FD36-534A-89B7-769E76A1DABC}"/>
              </a:ext>
            </a:extLst>
          </p:cNvPr>
          <p:cNvSpPr txBox="1"/>
          <p:nvPr/>
        </p:nvSpPr>
        <p:spPr>
          <a:xfrm>
            <a:off x="437530" y="4621232"/>
            <a:ext cx="910007" cy="370550"/>
          </a:xfrm>
          <a:prstGeom prst="rect">
            <a:avLst/>
          </a:prstGeom>
          <a:noFill/>
        </p:spPr>
        <p:txBody>
          <a:bodyPr wrap="square" lIns="0" rtlCol="0" anchor="t">
            <a:noAutofit/>
          </a:bodyPr>
          <a:lstStyle/>
          <a:p>
            <a:pPr>
              <a:lnSpc>
                <a:spcPct val="150000"/>
              </a:lnSpc>
              <a:spcAft>
                <a:spcPts val="1800"/>
              </a:spcAft>
            </a:pPr>
            <a:r>
              <a:rPr lang="en-GB" sz="1200">
                <a:solidFill>
                  <a:schemeClr val="bg1"/>
                </a:solidFill>
                <a:latin typeface="Modern Era Bold" panose="02000000000000000000" pitchFamily="50" charset="0"/>
                <a:cs typeface="Effra" panose="020B0603020203020204" pitchFamily="34" charset="0"/>
              </a:rPr>
              <a:t>Lease</a:t>
            </a:r>
            <a:endParaRPr lang="en-GB" sz="1200" b="1">
              <a:solidFill>
                <a:schemeClr val="bg1"/>
              </a:solidFill>
              <a:latin typeface="Modern Era Bold" panose="02000000000000000000" pitchFamily="50" charset="0"/>
              <a:cs typeface="Effra" panose="020B0603020203020204" pitchFamily="34" charset="0"/>
            </a:endParaRPr>
          </a:p>
        </p:txBody>
      </p:sp>
      <p:graphicFrame>
        <p:nvGraphicFramePr>
          <p:cNvPr id="70" name="Table 6">
            <a:extLst>
              <a:ext uri="{FF2B5EF4-FFF2-40B4-BE49-F238E27FC236}">
                <a16:creationId xmlns:a16="http://schemas.microsoft.com/office/drawing/2014/main" id="{89B927BD-3884-A040-A87E-AD4BE6B0ACC5}"/>
              </a:ext>
            </a:extLst>
          </p:cNvPr>
          <p:cNvGraphicFramePr>
            <a:graphicFrameLocks noGrp="1"/>
          </p:cNvGraphicFramePr>
          <p:nvPr>
            <p:extLst>
              <p:ext uri="{D42A27DB-BD31-4B8C-83A1-F6EECF244321}">
                <p14:modId xmlns:p14="http://schemas.microsoft.com/office/powerpoint/2010/main" val="1723765198"/>
              </p:ext>
            </p:extLst>
          </p:nvPr>
        </p:nvGraphicFramePr>
        <p:xfrm>
          <a:off x="342545" y="5007203"/>
          <a:ext cx="2530047" cy="1362960"/>
        </p:xfrm>
        <a:graphic>
          <a:graphicData uri="http://schemas.openxmlformats.org/drawingml/2006/table">
            <a:tbl>
              <a:tblPr firstRow="1" bandRow="1">
                <a:tableStyleId>{C083E6E3-FA7D-4D7B-A595-EF9225AFEA82}</a:tableStyleId>
              </a:tblPr>
              <a:tblGrid>
                <a:gridCol w="845400">
                  <a:extLst>
                    <a:ext uri="{9D8B030D-6E8A-4147-A177-3AD203B41FA5}">
                      <a16:colId xmlns:a16="http://schemas.microsoft.com/office/drawing/2014/main" val="1911901784"/>
                    </a:ext>
                  </a:extLst>
                </a:gridCol>
                <a:gridCol w="1684647">
                  <a:extLst>
                    <a:ext uri="{9D8B030D-6E8A-4147-A177-3AD203B41FA5}">
                      <a16:colId xmlns:a16="http://schemas.microsoft.com/office/drawing/2014/main" val="1335191752"/>
                    </a:ext>
                  </a:extLst>
                </a:gridCol>
              </a:tblGrid>
              <a:tr h="337216">
                <a:tc>
                  <a:txBody>
                    <a:bodyPr/>
                    <a:lstStyle/>
                    <a:p>
                      <a:r>
                        <a:rPr lang="en-GB" sz="900" b="0" spc="200" baseline="0" dirty="0">
                          <a:latin typeface="Effra" panose="020B0603020203020204" pitchFamily="34" charset="0"/>
                          <a:cs typeface="Effra" panose="020B0603020203020204" pitchFamily="34" charset="0"/>
                        </a:rPr>
                        <a:t>MONTHS</a:t>
                      </a:r>
                    </a:p>
                  </a:txBody>
                  <a:tcPr marL="90000" marR="90000" marT="54000" marB="54000"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spc="200" baseline="0" dirty="0">
                          <a:latin typeface="Effra" panose="020B0603020203020204" pitchFamily="34" charset="0"/>
                          <a:cs typeface="Effra" panose="020B0603020203020204" pitchFamily="34" charset="0"/>
                        </a:rPr>
                        <a:t>MONTHLY SERVICE FEE</a:t>
                      </a:r>
                    </a:p>
                  </a:txBody>
                  <a:tcPr marL="90000" marR="90000" marT="54000" marB="54000"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2613673"/>
                  </a:ext>
                </a:extLst>
              </a:tr>
              <a:tr h="216238">
                <a:tc>
                  <a:txBody>
                    <a:bodyPr/>
                    <a:lstStyle/>
                    <a:p>
                      <a:r>
                        <a:rPr lang="en-GB" sz="900" b="0" i="0">
                          <a:latin typeface="Effra" panose="020B0603020203020204" pitchFamily="34" charset="0"/>
                          <a:cs typeface="Effra" panose="020B0603020203020204" pitchFamily="34" charset="0"/>
                        </a:rPr>
                        <a:t>6</a:t>
                      </a:r>
                    </a:p>
                  </a:txBody>
                  <a:tcPr marL="90000" marR="90000" marT="54000" marB="5400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dirty="0">
                          <a:latin typeface="Effra" panose="020B0603020203020204" pitchFamily="34" charset="0"/>
                          <a:cs typeface="Effra" panose="020B0603020203020204" pitchFamily="34" charset="0"/>
                        </a:rPr>
                        <a:t>£60.00</a:t>
                      </a:r>
                    </a:p>
                  </a:txBody>
                  <a:tcPr marL="90000" marR="90000" marT="54000" marB="5400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3703647"/>
                  </a:ext>
                </a:extLst>
              </a:tr>
              <a:tr h="216238">
                <a:tc>
                  <a:txBody>
                    <a:bodyPr/>
                    <a:lstStyle/>
                    <a:p>
                      <a:r>
                        <a:rPr lang="en-GB" sz="900" b="0" i="0">
                          <a:latin typeface="Effra" panose="020B0603020203020204" pitchFamily="34" charset="0"/>
                          <a:cs typeface="Effra" panose="020B0603020203020204" pitchFamily="34" charset="0"/>
                        </a:rPr>
                        <a:t>12</a:t>
                      </a:r>
                    </a:p>
                  </a:txBody>
                  <a:tcPr marL="90000" marR="90000" marT="54000" marB="5400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dirty="0">
                          <a:latin typeface="Effra" panose="020B0603020203020204" pitchFamily="34" charset="0"/>
                          <a:cs typeface="Effra" panose="020B0603020203020204" pitchFamily="34" charset="0"/>
                        </a:rPr>
                        <a:t>£50.00</a:t>
                      </a:r>
                    </a:p>
                  </a:txBody>
                  <a:tcPr marL="90000" marR="90000" marT="54000" marB="5400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320272"/>
                  </a:ext>
                </a:extLst>
              </a:tr>
              <a:tr h="216238">
                <a:tc>
                  <a:txBody>
                    <a:bodyPr/>
                    <a:lstStyle/>
                    <a:p>
                      <a:r>
                        <a:rPr lang="en-GB" sz="900" b="0" i="0">
                          <a:latin typeface="Effra" panose="020B0603020203020204" pitchFamily="34" charset="0"/>
                          <a:cs typeface="Effra" panose="020B0603020203020204" pitchFamily="34" charset="0"/>
                        </a:rPr>
                        <a:t>24</a:t>
                      </a:r>
                    </a:p>
                  </a:txBody>
                  <a:tcPr marL="90000" marR="90000" marT="54000" marB="5400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dirty="0">
                          <a:latin typeface="Effra" panose="020B0603020203020204" pitchFamily="34" charset="0"/>
                          <a:cs typeface="Effra" panose="020B0603020203020204" pitchFamily="34" charset="0"/>
                        </a:rPr>
                        <a:t>£35.00</a:t>
                      </a:r>
                    </a:p>
                  </a:txBody>
                  <a:tcPr marL="90000" marR="90000" marT="54000" marB="5400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7081529"/>
                  </a:ext>
                </a:extLst>
              </a:tr>
              <a:tr h="216238">
                <a:tc>
                  <a:txBody>
                    <a:bodyPr/>
                    <a:lstStyle/>
                    <a:p>
                      <a:r>
                        <a:rPr lang="en-GB" sz="900" b="0" i="0">
                          <a:latin typeface="Effra" panose="020B0603020203020204" pitchFamily="34" charset="0"/>
                          <a:cs typeface="Effra" panose="020B0603020203020204" pitchFamily="34" charset="0"/>
                        </a:rPr>
                        <a:t>36</a:t>
                      </a:r>
                    </a:p>
                  </a:txBody>
                  <a:tcPr marL="90000" marR="90000" marT="54000" marB="5400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i="0" dirty="0">
                          <a:latin typeface="Effra" panose="020B0603020203020204" pitchFamily="34" charset="0"/>
                          <a:cs typeface="Effra" panose="020B0603020203020204" pitchFamily="34" charset="0"/>
                        </a:rPr>
                        <a:t>£30.00</a:t>
                      </a:r>
                    </a:p>
                  </a:txBody>
                  <a:tcPr marL="90000" marR="90000" marT="54000" marB="5400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1494245"/>
                  </a:ext>
                </a:extLst>
              </a:tr>
            </a:tbl>
          </a:graphicData>
        </a:graphic>
      </p:graphicFrame>
      <p:sp>
        <p:nvSpPr>
          <p:cNvPr id="75" name="TextBox 74">
            <a:extLst>
              <a:ext uri="{FF2B5EF4-FFF2-40B4-BE49-F238E27FC236}">
                <a16:creationId xmlns:a16="http://schemas.microsoft.com/office/drawing/2014/main" id="{799FDD49-0C2F-D24F-B86F-159979342BBC}"/>
              </a:ext>
            </a:extLst>
          </p:cNvPr>
          <p:cNvSpPr txBox="1"/>
          <p:nvPr/>
        </p:nvSpPr>
        <p:spPr>
          <a:xfrm>
            <a:off x="2999821" y="3846265"/>
            <a:ext cx="1893672" cy="1299902"/>
          </a:xfrm>
          <a:prstGeom prst="rect">
            <a:avLst/>
          </a:prstGeom>
          <a:solidFill>
            <a:schemeClr val="bg1"/>
          </a:solidFill>
          <a:ln>
            <a:noFill/>
          </a:ln>
          <a:effectLst>
            <a:glow rad="63500">
              <a:schemeClr val="accent3">
                <a:satMod val="175000"/>
                <a:alpha val="0"/>
              </a:schemeClr>
            </a:glow>
            <a:outerShdw blurRad="292100" algn="tl" rotWithShape="0">
              <a:prstClr val="black">
                <a:alpha val="17000"/>
              </a:prstClr>
            </a:outerShdw>
          </a:effectLst>
        </p:spPr>
        <p:txBody>
          <a:bodyPr wrap="square" lIns="503998" rIns="180000" rtlCol="0" anchor="ctr">
            <a:noAutofit/>
          </a:bodyPr>
          <a:lstStyle/>
          <a:p>
            <a:pPr algn="ctr"/>
            <a:endParaRPr lang="en-GB" sz="1400">
              <a:solidFill>
                <a:srgbClr val="585856"/>
              </a:solidFill>
              <a:latin typeface="Modern Era" panose="02000000000000000000" pitchFamily="2" charset="0"/>
            </a:endParaRPr>
          </a:p>
        </p:txBody>
      </p:sp>
      <p:graphicFrame>
        <p:nvGraphicFramePr>
          <p:cNvPr id="76" name="Table 6">
            <a:extLst>
              <a:ext uri="{FF2B5EF4-FFF2-40B4-BE49-F238E27FC236}">
                <a16:creationId xmlns:a16="http://schemas.microsoft.com/office/drawing/2014/main" id="{39DBE0F1-C725-BD42-97F2-D26A51DE5A17}"/>
              </a:ext>
            </a:extLst>
          </p:cNvPr>
          <p:cNvGraphicFramePr>
            <a:graphicFrameLocks noGrp="1"/>
          </p:cNvGraphicFramePr>
          <p:nvPr>
            <p:extLst>
              <p:ext uri="{D42A27DB-BD31-4B8C-83A1-F6EECF244321}">
                <p14:modId xmlns:p14="http://schemas.microsoft.com/office/powerpoint/2010/main" val="2554873840"/>
              </p:ext>
            </p:extLst>
          </p:nvPr>
        </p:nvGraphicFramePr>
        <p:xfrm>
          <a:off x="2997593" y="3920367"/>
          <a:ext cx="1886155" cy="1225800"/>
        </p:xfrm>
        <a:graphic>
          <a:graphicData uri="http://schemas.openxmlformats.org/drawingml/2006/table">
            <a:tbl>
              <a:tblPr firstRow="1" bandRow="1">
                <a:tableStyleId>{C083E6E3-FA7D-4D7B-A595-EF9225AFEA82}</a:tableStyleId>
              </a:tblPr>
              <a:tblGrid>
                <a:gridCol w="903667">
                  <a:extLst>
                    <a:ext uri="{9D8B030D-6E8A-4147-A177-3AD203B41FA5}">
                      <a16:colId xmlns:a16="http://schemas.microsoft.com/office/drawing/2014/main" val="1335191752"/>
                    </a:ext>
                  </a:extLst>
                </a:gridCol>
                <a:gridCol w="982488">
                  <a:extLst>
                    <a:ext uri="{9D8B030D-6E8A-4147-A177-3AD203B41FA5}">
                      <a16:colId xmlns:a16="http://schemas.microsoft.com/office/drawing/2014/main" val="2780108244"/>
                    </a:ext>
                  </a:extLst>
                </a:gridCol>
              </a:tblGrid>
              <a:tr h="226800">
                <a:tc>
                  <a:txBody>
                    <a:bodyPr/>
                    <a:lstStyle/>
                    <a:p>
                      <a:r>
                        <a:rPr lang="en-GB" sz="900" b="0" spc="200" baseline="0">
                          <a:latin typeface="Effra" panose="020B0603020203020204" pitchFamily="34" charset="0"/>
                          <a:cs typeface="Effra" panose="020B0603020203020204" pitchFamily="34" charset="0"/>
                        </a:rPr>
                        <a:t>PACKAGE</a:t>
                      </a:r>
                    </a:p>
                  </a:txBody>
                  <a:tcPr marL="90000" marR="90000" marT="54000" marB="5400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spc="200" baseline="0">
                          <a:latin typeface="Effra" panose="020B0603020203020204" pitchFamily="34" charset="0"/>
                          <a:cs typeface="Effra" panose="020B0603020203020204" pitchFamily="34" charset="0"/>
                        </a:rPr>
                        <a:t>PRICE</a:t>
                      </a:r>
                    </a:p>
                  </a:txBody>
                  <a:tcPr marL="90000" marR="90000" marT="54000" marB="5400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2613673"/>
                  </a:ext>
                </a:extLst>
              </a:tr>
              <a:tr h="211288">
                <a:tc>
                  <a:txBody>
                    <a:bodyPr/>
                    <a:lstStyle/>
                    <a:p>
                      <a:r>
                        <a:rPr lang="en-GB" sz="900" b="0" i="0">
                          <a:latin typeface="Effra" panose="020B0603020203020204" pitchFamily="34" charset="0"/>
                          <a:cs typeface="Effra" panose="020B0603020203020204" pitchFamily="34" charset="0"/>
                        </a:rPr>
                        <a:t>Standard</a:t>
                      </a:r>
                    </a:p>
                  </a:txBody>
                  <a:tcPr marL="90000" marR="90000" marT="54000" marB="5400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a:latin typeface="Effra" panose="020B0603020203020204" pitchFamily="34" charset="0"/>
                          <a:cs typeface="Effra" panose="020B0603020203020204" pitchFamily="34" charset="0"/>
                        </a:rPr>
                        <a:t>£50</a:t>
                      </a:r>
                    </a:p>
                  </a:txBody>
                  <a:tcPr marL="90000" marR="90000" marT="54000" marB="5400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3703647"/>
                  </a:ext>
                </a:extLst>
              </a:tr>
              <a:tr h="211288">
                <a:tc>
                  <a:txBody>
                    <a:bodyPr/>
                    <a:lstStyle/>
                    <a:p>
                      <a:r>
                        <a:rPr lang="en-GB" sz="900" b="0" i="0">
                          <a:latin typeface="Effra" panose="020B0603020203020204" pitchFamily="34" charset="0"/>
                          <a:cs typeface="Effra" panose="020B0603020203020204" pitchFamily="34" charset="0"/>
                        </a:rPr>
                        <a:t>Advanced</a:t>
                      </a:r>
                    </a:p>
                  </a:txBody>
                  <a:tcPr marL="90000" marR="90000" marT="54000" marB="5400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a:latin typeface="Effra" panose="020B0603020203020204" pitchFamily="34" charset="0"/>
                          <a:cs typeface="Effra" panose="020B0603020203020204" pitchFamily="34" charset="0"/>
                        </a:rPr>
                        <a:t>£70</a:t>
                      </a:r>
                    </a:p>
                  </a:txBody>
                  <a:tcPr marL="90000" marR="90000" marT="54000" marB="5400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7729378"/>
                  </a:ext>
                </a:extLst>
              </a:tr>
              <a:tr h="211288">
                <a:tc>
                  <a:txBody>
                    <a:bodyPr/>
                    <a:lstStyle/>
                    <a:p>
                      <a:r>
                        <a:rPr lang="en-GB" sz="900" b="0" i="0">
                          <a:latin typeface="Effra" panose="020B0603020203020204" pitchFamily="34" charset="0"/>
                          <a:cs typeface="Effra" panose="020B0603020203020204" pitchFamily="34" charset="0"/>
                        </a:rPr>
                        <a:t>Bespoke</a:t>
                      </a:r>
                    </a:p>
                  </a:txBody>
                  <a:tcPr marL="90000" marR="90000" marT="54000" marB="5400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a:latin typeface="Effra" panose="020B0603020203020204" pitchFamily="34" charset="0"/>
                          <a:cs typeface="Effra" panose="020B0603020203020204" pitchFamily="34" charset="0"/>
                        </a:rPr>
                        <a:t>£150</a:t>
                      </a:r>
                    </a:p>
                  </a:txBody>
                  <a:tcPr marL="90000" marR="90000" marT="54000" marB="5400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6425973"/>
                  </a:ext>
                </a:extLst>
              </a:tr>
              <a:tr h="211288">
                <a:tc>
                  <a:txBody>
                    <a:bodyPr/>
                    <a:lstStyle/>
                    <a:p>
                      <a:r>
                        <a:rPr lang="en-GB" sz="900" b="0" i="0">
                          <a:latin typeface="Effra" panose="020B0603020203020204" pitchFamily="34" charset="0"/>
                          <a:cs typeface="Effra" panose="020B0603020203020204" pitchFamily="34" charset="0"/>
                        </a:rPr>
                        <a:t>Default</a:t>
                      </a:r>
                    </a:p>
                  </a:txBody>
                  <a:tcPr marL="90000" marR="90000" marT="54000" marB="5400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a:latin typeface="Effra" panose="020B0603020203020204" pitchFamily="34" charset="0"/>
                          <a:cs typeface="Effra" panose="020B0603020203020204" pitchFamily="34" charset="0"/>
                        </a:rPr>
                        <a:t>Free</a:t>
                      </a:r>
                    </a:p>
                  </a:txBody>
                  <a:tcPr marL="90000" marR="90000" marT="54000" marB="5400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1482384"/>
                  </a:ext>
                </a:extLst>
              </a:tr>
            </a:tbl>
          </a:graphicData>
        </a:graphic>
      </p:graphicFrame>
      <p:sp>
        <p:nvSpPr>
          <p:cNvPr id="77" name="Rectangle 76">
            <a:extLst>
              <a:ext uri="{FF2B5EF4-FFF2-40B4-BE49-F238E27FC236}">
                <a16:creationId xmlns:a16="http://schemas.microsoft.com/office/drawing/2014/main" id="{7F736E40-DD7F-4A4F-8D58-55B58F0E2B96}"/>
              </a:ext>
            </a:extLst>
          </p:cNvPr>
          <p:cNvSpPr/>
          <p:nvPr/>
        </p:nvSpPr>
        <p:spPr>
          <a:xfrm>
            <a:off x="3009011" y="3549817"/>
            <a:ext cx="1879686" cy="348971"/>
          </a:xfrm>
          <a:prstGeom prst="rect">
            <a:avLst/>
          </a:prstGeom>
          <a:solidFill>
            <a:srgbClr val="412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Box 77">
            <a:extLst>
              <a:ext uri="{FF2B5EF4-FFF2-40B4-BE49-F238E27FC236}">
                <a16:creationId xmlns:a16="http://schemas.microsoft.com/office/drawing/2014/main" id="{01B9D437-D0E6-3B4C-B6B6-D23773C00BAD}"/>
              </a:ext>
            </a:extLst>
          </p:cNvPr>
          <p:cNvSpPr txBox="1"/>
          <p:nvPr/>
        </p:nvSpPr>
        <p:spPr>
          <a:xfrm>
            <a:off x="3107610" y="3539027"/>
            <a:ext cx="1464680" cy="370550"/>
          </a:xfrm>
          <a:prstGeom prst="rect">
            <a:avLst/>
          </a:prstGeom>
          <a:noFill/>
        </p:spPr>
        <p:txBody>
          <a:bodyPr wrap="square" lIns="0" rtlCol="0" anchor="t">
            <a:noAutofit/>
          </a:bodyPr>
          <a:lstStyle/>
          <a:p>
            <a:pPr>
              <a:lnSpc>
                <a:spcPct val="150000"/>
              </a:lnSpc>
              <a:spcAft>
                <a:spcPts val="1800"/>
              </a:spcAft>
            </a:pPr>
            <a:r>
              <a:rPr lang="en-GB" sz="1200">
                <a:solidFill>
                  <a:schemeClr val="bg1"/>
                </a:solidFill>
                <a:latin typeface="Modern Era Bold" panose="02000000000000000000" pitchFamily="50" charset="0"/>
                <a:cs typeface="Effra" panose="020B0603020203020204" pitchFamily="34" charset="0"/>
              </a:rPr>
              <a:t>Screen Artwork</a:t>
            </a:r>
            <a:endParaRPr lang="en-GB" sz="1200" b="1">
              <a:solidFill>
                <a:schemeClr val="bg1"/>
              </a:solidFill>
              <a:latin typeface="Modern Era Bold" panose="02000000000000000000" pitchFamily="50" charset="0"/>
              <a:cs typeface="Effra" panose="020B0603020203020204" pitchFamily="34" charset="0"/>
            </a:endParaRPr>
          </a:p>
        </p:txBody>
      </p:sp>
      <p:sp>
        <p:nvSpPr>
          <p:cNvPr id="45" name="TextBox 44">
            <a:extLst>
              <a:ext uri="{FF2B5EF4-FFF2-40B4-BE49-F238E27FC236}">
                <a16:creationId xmlns:a16="http://schemas.microsoft.com/office/drawing/2014/main" id="{7CF03C7A-53B1-4CC1-A1B8-6CFA5D9C974E}"/>
              </a:ext>
            </a:extLst>
          </p:cNvPr>
          <p:cNvSpPr txBox="1"/>
          <p:nvPr/>
        </p:nvSpPr>
        <p:spPr>
          <a:xfrm>
            <a:off x="5479175" y="4351614"/>
            <a:ext cx="1493374" cy="700192"/>
          </a:xfrm>
          <a:prstGeom prst="rect">
            <a:avLst/>
          </a:prstGeom>
          <a:noFill/>
        </p:spPr>
        <p:txBody>
          <a:bodyPr wrap="square" rtlCol="0" anchor="t">
            <a:spAutoFit/>
          </a:bodyPr>
          <a:lstStyle/>
          <a:p>
            <a:pPr>
              <a:lnSpc>
                <a:spcPts val="1160"/>
              </a:lnSpc>
            </a:pPr>
            <a:r>
              <a:rPr lang="en-GB" sz="800">
                <a:solidFill>
                  <a:srgbClr val="202529"/>
                </a:solidFill>
                <a:latin typeface="Effra"/>
              </a:rPr>
              <a:t>Design packages are available through GoodBox, or you can design your own artwork supported by free DIY guides.</a:t>
            </a:r>
            <a:endParaRPr lang="en-US" sz="800">
              <a:solidFill>
                <a:srgbClr val="202529"/>
              </a:solidFill>
            </a:endParaRPr>
          </a:p>
        </p:txBody>
      </p:sp>
      <p:sp>
        <p:nvSpPr>
          <p:cNvPr id="42" name="TextBox 41">
            <a:extLst>
              <a:ext uri="{FF2B5EF4-FFF2-40B4-BE49-F238E27FC236}">
                <a16:creationId xmlns:a16="http://schemas.microsoft.com/office/drawing/2014/main" id="{51B48016-6B62-0B4F-92DD-18447363F617}"/>
              </a:ext>
            </a:extLst>
          </p:cNvPr>
          <p:cNvSpPr txBox="1"/>
          <p:nvPr/>
        </p:nvSpPr>
        <p:spPr>
          <a:xfrm>
            <a:off x="4942790" y="451637"/>
            <a:ext cx="1923492" cy="490519"/>
          </a:xfrm>
          <a:prstGeom prst="rect">
            <a:avLst/>
          </a:prstGeom>
          <a:noFill/>
        </p:spPr>
        <p:txBody>
          <a:bodyPr wrap="square" rtlCol="0">
            <a:spAutoFit/>
          </a:bodyPr>
          <a:lstStyle/>
          <a:p>
            <a:pPr>
              <a:lnSpc>
                <a:spcPct val="150000"/>
              </a:lnSpc>
            </a:pPr>
            <a:r>
              <a:rPr lang="en-GB" sz="900" spc="200">
                <a:solidFill>
                  <a:srgbClr val="58595B"/>
                </a:solidFill>
                <a:latin typeface="Effra" panose="020B0603020203020204" pitchFamily="34" charset="0"/>
                <a:cs typeface="Effra" panose="020B0603020203020204" pitchFamily="34" charset="0"/>
              </a:rPr>
              <a:t>NOT FOUND A SUITABLE PACKAGE?</a:t>
            </a:r>
          </a:p>
        </p:txBody>
      </p:sp>
      <p:sp>
        <p:nvSpPr>
          <p:cNvPr id="46" name="TextBox 45">
            <a:extLst>
              <a:ext uri="{FF2B5EF4-FFF2-40B4-BE49-F238E27FC236}">
                <a16:creationId xmlns:a16="http://schemas.microsoft.com/office/drawing/2014/main" id="{93D318A7-69B8-1347-82AD-9D26F5D9F62B}"/>
              </a:ext>
            </a:extLst>
          </p:cNvPr>
          <p:cNvSpPr txBox="1"/>
          <p:nvPr/>
        </p:nvSpPr>
        <p:spPr>
          <a:xfrm>
            <a:off x="5474641" y="4013589"/>
            <a:ext cx="1592663" cy="282770"/>
          </a:xfrm>
          <a:prstGeom prst="rect">
            <a:avLst/>
          </a:prstGeom>
          <a:noFill/>
        </p:spPr>
        <p:txBody>
          <a:bodyPr wrap="square" rtlCol="0">
            <a:spAutoFit/>
          </a:bodyPr>
          <a:lstStyle/>
          <a:p>
            <a:pPr>
              <a:lnSpc>
                <a:spcPct val="150000"/>
              </a:lnSpc>
            </a:pPr>
            <a:r>
              <a:rPr lang="en-GB" sz="900" spc="200">
                <a:solidFill>
                  <a:srgbClr val="58595B"/>
                </a:solidFill>
                <a:latin typeface="Effra" panose="020B0603020203020204" pitchFamily="34" charset="0"/>
                <a:cs typeface="Effra" panose="020B0603020203020204" pitchFamily="34" charset="0"/>
              </a:rPr>
              <a:t>ARTWORK GUIDES</a:t>
            </a:r>
          </a:p>
        </p:txBody>
      </p:sp>
      <p:sp>
        <p:nvSpPr>
          <p:cNvPr id="56" name="Oval 55">
            <a:extLst>
              <a:ext uri="{FF2B5EF4-FFF2-40B4-BE49-F238E27FC236}">
                <a16:creationId xmlns:a16="http://schemas.microsoft.com/office/drawing/2014/main" id="{885CC839-089C-014B-A7D9-80712B529001}"/>
              </a:ext>
            </a:extLst>
          </p:cNvPr>
          <p:cNvSpPr/>
          <p:nvPr/>
        </p:nvSpPr>
        <p:spPr>
          <a:xfrm>
            <a:off x="5501554" y="3410964"/>
            <a:ext cx="241674" cy="241674"/>
          </a:xfrm>
          <a:prstGeom prst="ellipse">
            <a:avLst/>
          </a:prstGeom>
          <a:solidFill>
            <a:srgbClr val="FF5064"/>
          </a:solidFill>
          <a:ln>
            <a:noFill/>
          </a:ln>
          <a:effectLst>
            <a:outerShdw blurRad="152400" dir="5400000" algn="ctr"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descr="A close up of a logo&#10;&#10;Description automatically generated">
            <a:extLst>
              <a:ext uri="{FF2B5EF4-FFF2-40B4-BE49-F238E27FC236}">
                <a16:creationId xmlns:a16="http://schemas.microsoft.com/office/drawing/2014/main" id="{8D33F724-63F3-2D49-86AF-0B719EDAE5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0887" y="3471806"/>
            <a:ext cx="104544" cy="104544"/>
          </a:xfrm>
          <a:prstGeom prst="rect">
            <a:avLst/>
          </a:prstGeom>
        </p:spPr>
      </p:pic>
      <p:sp>
        <p:nvSpPr>
          <p:cNvPr id="48" name="TextBox 47">
            <a:extLst>
              <a:ext uri="{FF2B5EF4-FFF2-40B4-BE49-F238E27FC236}">
                <a16:creationId xmlns:a16="http://schemas.microsoft.com/office/drawing/2014/main" id="{D0313A07-15C3-214E-9D5B-C681DAEA0DFB}"/>
              </a:ext>
            </a:extLst>
          </p:cNvPr>
          <p:cNvSpPr txBox="1"/>
          <p:nvPr/>
        </p:nvSpPr>
        <p:spPr>
          <a:xfrm>
            <a:off x="8017825" y="2661268"/>
            <a:ext cx="3808569" cy="2072803"/>
          </a:xfrm>
          <a:prstGeom prst="rect">
            <a:avLst/>
          </a:prstGeom>
          <a:solidFill>
            <a:schemeClr val="bg1"/>
          </a:solidFill>
          <a:ln>
            <a:noFill/>
          </a:ln>
          <a:effectLst>
            <a:glow rad="63500">
              <a:schemeClr val="accent3">
                <a:satMod val="175000"/>
                <a:alpha val="0"/>
              </a:schemeClr>
            </a:glow>
            <a:outerShdw blurRad="292100" algn="tl" rotWithShape="0">
              <a:prstClr val="black">
                <a:alpha val="17000"/>
              </a:prstClr>
            </a:outerShdw>
          </a:effectLst>
        </p:spPr>
        <p:txBody>
          <a:bodyPr wrap="square" lIns="503998" rIns="180000" rtlCol="0" anchor="ctr">
            <a:noAutofit/>
          </a:bodyPr>
          <a:lstStyle/>
          <a:p>
            <a:pPr algn="ctr"/>
            <a:endParaRPr lang="en-GB" sz="1400">
              <a:solidFill>
                <a:srgbClr val="585856"/>
              </a:solidFill>
              <a:latin typeface="Modern Era" panose="02000000000000000000" pitchFamily="2" charset="0"/>
            </a:endParaRPr>
          </a:p>
        </p:txBody>
      </p:sp>
      <p:graphicFrame>
        <p:nvGraphicFramePr>
          <p:cNvPr id="59" name="Table 6">
            <a:extLst>
              <a:ext uri="{FF2B5EF4-FFF2-40B4-BE49-F238E27FC236}">
                <a16:creationId xmlns:a16="http://schemas.microsoft.com/office/drawing/2014/main" id="{5B8BC0E4-C680-D44C-A67E-22ACF97658C1}"/>
              </a:ext>
            </a:extLst>
          </p:cNvPr>
          <p:cNvGraphicFramePr>
            <a:graphicFrameLocks noGrp="1"/>
          </p:cNvGraphicFramePr>
          <p:nvPr>
            <p:extLst>
              <p:ext uri="{D42A27DB-BD31-4B8C-83A1-F6EECF244321}">
                <p14:modId xmlns:p14="http://schemas.microsoft.com/office/powerpoint/2010/main" val="3304767281"/>
              </p:ext>
            </p:extLst>
          </p:nvPr>
        </p:nvGraphicFramePr>
        <p:xfrm>
          <a:off x="8027622" y="2980768"/>
          <a:ext cx="3788974" cy="1753304"/>
        </p:xfrm>
        <a:graphic>
          <a:graphicData uri="http://schemas.openxmlformats.org/drawingml/2006/table">
            <a:tbl>
              <a:tblPr firstRow="1" bandRow="1">
                <a:tableStyleId>{C083E6E3-FA7D-4D7B-A595-EF9225AFEA82}</a:tableStyleId>
              </a:tblPr>
              <a:tblGrid>
                <a:gridCol w="1571041">
                  <a:extLst>
                    <a:ext uri="{9D8B030D-6E8A-4147-A177-3AD203B41FA5}">
                      <a16:colId xmlns:a16="http://schemas.microsoft.com/office/drawing/2014/main" val="3548342321"/>
                    </a:ext>
                  </a:extLst>
                </a:gridCol>
                <a:gridCol w="774207">
                  <a:extLst>
                    <a:ext uri="{9D8B030D-6E8A-4147-A177-3AD203B41FA5}">
                      <a16:colId xmlns:a16="http://schemas.microsoft.com/office/drawing/2014/main" val="1335191752"/>
                    </a:ext>
                  </a:extLst>
                </a:gridCol>
                <a:gridCol w="1443726">
                  <a:extLst>
                    <a:ext uri="{9D8B030D-6E8A-4147-A177-3AD203B41FA5}">
                      <a16:colId xmlns:a16="http://schemas.microsoft.com/office/drawing/2014/main" val="1211280114"/>
                    </a:ext>
                  </a:extLst>
                </a:gridCol>
              </a:tblGrid>
              <a:tr h="541185">
                <a:tc>
                  <a:txBody>
                    <a:bodyPr/>
                    <a:lstStyle/>
                    <a:p>
                      <a:r>
                        <a:rPr lang="en-GB" sz="900" b="0" spc="200" baseline="0">
                          <a:latin typeface="Effra" panose="020B0603020203020204" pitchFamily="34" charset="0"/>
                          <a:cs typeface="Effra" panose="020B0603020203020204" pitchFamily="34" charset="0"/>
                        </a:rPr>
                        <a:t>UNIT SPECS</a:t>
                      </a:r>
                    </a:p>
                  </a:txBody>
                  <a:tcPr marL="90000" marR="90000" marT="54000" marB="5400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spc="200" baseline="0">
                          <a:latin typeface="Effra" panose="020B0603020203020204" pitchFamily="34" charset="0"/>
                          <a:cs typeface="Effra" panose="020B0603020203020204" pitchFamily="34" charset="0"/>
                        </a:rPr>
                        <a:t>UNIT PRICE</a:t>
                      </a:r>
                    </a:p>
                  </a:txBody>
                  <a:tcPr marL="90000" marR="90000" marT="54000" marB="5400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spc="200" baseline="0">
                          <a:latin typeface="Effra" panose="020B0603020203020204" pitchFamily="34" charset="0"/>
                          <a:cs typeface="Effra" panose="020B0603020203020204" pitchFamily="34" charset="0"/>
                        </a:rPr>
                        <a:t>MONTHLY SERVICE FEE</a:t>
                      </a:r>
                      <a:br>
                        <a:rPr lang="en-GB" sz="900" b="0" spc="200" baseline="0">
                          <a:latin typeface="Effra" panose="020B0603020203020204" pitchFamily="34" charset="0"/>
                          <a:cs typeface="Effra" panose="020B0603020203020204" pitchFamily="34" charset="0"/>
                        </a:rPr>
                      </a:br>
                      <a:r>
                        <a:rPr lang="en-GB" sz="800" b="0" spc="0" baseline="0">
                          <a:latin typeface="Effra" panose="020B0603020203020204" pitchFamily="34" charset="0"/>
                          <a:cs typeface="Effra" panose="020B0603020203020204" pitchFamily="34" charset="0"/>
                        </a:rPr>
                        <a:t>(12 month minimum)</a:t>
                      </a:r>
                    </a:p>
                  </a:txBody>
                  <a:tcPr marL="90000" marR="90000" marT="54000" marB="5400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2613673"/>
                  </a:ext>
                </a:extLst>
              </a:tr>
              <a:tr h="3917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i="0">
                          <a:latin typeface="Effra" panose="020B0603020203020204" pitchFamily="34" charset="0"/>
                          <a:cs typeface="Effra" panose="020B0603020203020204" pitchFamily="34" charset="0"/>
                        </a:rPr>
                        <a:t>Original </a:t>
                      </a:r>
                      <a:br>
                        <a:rPr lang="en-GB" sz="900" b="0" i="0">
                          <a:latin typeface="Effra" panose="020B0603020203020204" pitchFamily="34" charset="0"/>
                          <a:cs typeface="Effra" panose="020B0603020203020204" pitchFamily="34" charset="0"/>
                        </a:rPr>
                      </a:br>
                      <a:r>
                        <a:rPr lang="en-GB" sz="800" b="0" i="0">
                          <a:latin typeface="Effra" panose="020B0603020203020204" pitchFamily="34" charset="0"/>
                          <a:cs typeface="Effra" panose="020B0603020203020204" pitchFamily="34" charset="0"/>
                        </a:rPr>
                        <a:t>(no cash box, no battery)</a:t>
                      </a:r>
                    </a:p>
                  </a:txBody>
                  <a:tcPr marL="90000" marR="90000" marT="54000" marB="5400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a:latin typeface="Effra" panose="020B0603020203020204" pitchFamily="34" charset="0"/>
                          <a:cs typeface="Effra" panose="020B0603020203020204" pitchFamily="34" charset="0"/>
                        </a:rPr>
                        <a:t>£950</a:t>
                      </a:r>
                    </a:p>
                  </a:txBody>
                  <a:tcPr marL="90000" marR="90000" marT="54000" marB="5400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a:latin typeface="Effra" panose="020B0603020203020204" pitchFamily="34" charset="0"/>
                          <a:cs typeface="Effra" panose="020B0603020203020204" pitchFamily="34" charset="0"/>
                        </a:rPr>
                        <a:t>£17.50</a:t>
                      </a:r>
                    </a:p>
                  </a:txBody>
                  <a:tcPr marL="90000" marR="90000" marT="54000" marB="5400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3703647"/>
                  </a:ext>
                </a:extLst>
              </a:tr>
              <a:tr h="273464">
                <a:tc>
                  <a:txBody>
                    <a:bodyPr/>
                    <a:lstStyle/>
                    <a:p>
                      <a:r>
                        <a:rPr lang="en-GB" sz="900" b="0" i="0">
                          <a:latin typeface="Effra" panose="020B0603020203020204" pitchFamily="34" charset="0"/>
                          <a:cs typeface="Effra" panose="020B0603020203020204" pitchFamily="34" charset="0"/>
                        </a:rPr>
                        <a:t>With cash box</a:t>
                      </a:r>
                    </a:p>
                  </a:txBody>
                  <a:tcPr marL="90000" marR="90000" marT="54000" marB="5400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i="0">
                          <a:latin typeface="Effra" panose="020B0603020203020204" pitchFamily="34" charset="0"/>
                          <a:cs typeface="Effra" panose="020B0603020203020204" pitchFamily="34" charset="0"/>
                        </a:rPr>
                        <a:t>£1,205</a:t>
                      </a:r>
                    </a:p>
                  </a:txBody>
                  <a:tcPr marL="90000" marR="90000" marT="54000" marB="5400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a:latin typeface="Effra" panose="020B0603020203020204" pitchFamily="34" charset="0"/>
                          <a:cs typeface="Effra" panose="020B0603020203020204" pitchFamily="34" charset="0"/>
                        </a:rPr>
                        <a:t>£17.50</a:t>
                      </a:r>
                    </a:p>
                  </a:txBody>
                  <a:tcPr marL="90000" marR="90000" marT="54000" marB="5400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9330641"/>
                  </a:ext>
                </a:extLst>
              </a:tr>
              <a:tr h="273464">
                <a:tc>
                  <a:txBody>
                    <a:bodyPr/>
                    <a:lstStyle/>
                    <a:p>
                      <a:r>
                        <a:rPr lang="en-GB" sz="900" b="0" i="0">
                          <a:latin typeface="Effra" panose="020B0603020203020204" pitchFamily="34" charset="0"/>
                          <a:cs typeface="Effra" panose="020B0603020203020204" pitchFamily="34" charset="0"/>
                        </a:rPr>
                        <a:t>With battery (28 hours)</a:t>
                      </a:r>
                    </a:p>
                  </a:txBody>
                  <a:tcPr marL="90000" marR="90000" marT="54000" marB="5400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i="0">
                          <a:latin typeface="Effra" panose="020B0603020203020204" pitchFamily="34" charset="0"/>
                          <a:cs typeface="Effra" panose="020B0603020203020204" pitchFamily="34" charset="0"/>
                        </a:rPr>
                        <a:t>£1,205</a:t>
                      </a:r>
                    </a:p>
                  </a:txBody>
                  <a:tcPr marL="90000" marR="90000" marT="54000" marB="5400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a:latin typeface="Effra" panose="020B0603020203020204" pitchFamily="34" charset="0"/>
                          <a:cs typeface="Effra" panose="020B0603020203020204" pitchFamily="34" charset="0"/>
                        </a:rPr>
                        <a:t>£17.50</a:t>
                      </a:r>
                    </a:p>
                  </a:txBody>
                  <a:tcPr marL="90000" marR="90000" marT="54000" marB="5400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6947759"/>
                  </a:ext>
                </a:extLst>
              </a:tr>
              <a:tr h="273464">
                <a:tc>
                  <a:txBody>
                    <a:bodyPr/>
                    <a:lstStyle/>
                    <a:p>
                      <a:r>
                        <a:rPr lang="en-GB" sz="900" b="0" i="0">
                          <a:latin typeface="Effra" panose="020B0603020203020204" pitchFamily="34" charset="0"/>
                          <a:cs typeface="Effra" panose="020B0603020203020204" pitchFamily="34" charset="0"/>
                        </a:rPr>
                        <a:t>With cash box &amp; battery</a:t>
                      </a:r>
                    </a:p>
                  </a:txBody>
                  <a:tcPr marL="90000" marR="90000" marT="54000" marB="5400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i="0">
                          <a:latin typeface="Effra" panose="020B0603020203020204" pitchFamily="34" charset="0"/>
                          <a:cs typeface="Effra" panose="020B0603020203020204" pitchFamily="34" charset="0"/>
                        </a:rPr>
                        <a:t>£1,455</a:t>
                      </a:r>
                    </a:p>
                  </a:txBody>
                  <a:tcPr marL="90000" marR="90000" marT="54000" marB="5400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a:latin typeface="Effra" panose="020B0603020203020204" pitchFamily="34" charset="0"/>
                          <a:cs typeface="Effra" panose="020B0603020203020204" pitchFamily="34" charset="0"/>
                        </a:rPr>
                        <a:t>£17.50</a:t>
                      </a:r>
                    </a:p>
                  </a:txBody>
                  <a:tcPr marL="90000" marR="90000" marT="54000" marB="5400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878956"/>
                  </a:ext>
                </a:extLst>
              </a:tr>
            </a:tbl>
          </a:graphicData>
        </a:graphic>
      </p:graphicFrame>
      <p:sp>
        <p:nvSpPr>
          <p:cNvPr id="80" name="TextBox 79">
            <a:hlinkClick r:id="rId5"/>
            <a:extLst>
              <a:ext uri="{FF2B5EF4-FFF2-40B4-BE49-F238E27FC236}">
                <a16:creationId xmlns:a16="http://schemas.microsoft.com/office/drawing/2014/main" id="{750603F8-FEFA-4D4F-9BE2-EEB8E1BB9922}"/>
              </a:ext>
            </a:extLst>
          </p:cNvPr>
          <p:cNvSpPr txBox="1"/>
          <p:nvPr/>
        </p:nvSpPr>
        <p:spPr>
          <a:xfrm>
            <a:off x="5590004" y="5178390"/>
            <a:ext cx="1271716" cy="303929"/>
          </a:xfrm>
          <a:prstGeom prst="rect">
            <a:avLst/>
          </a:prstGeom>
          <a:solidFill>
            <a:srgbClr val="412378"/>
          </a:solidFill>
        </p:spPr>
        <p:txBody>
          <a:bodyPr wrap="square" rtlCol="0">
            <a:spAutoFit/>
          </a:bodyPr>
          <a:lstStyle/>
          <a:p>
            <a:pPr algn="ctr">
              <a:lnSpc>
                <a:spcPct val="150000"/>
              </a:lnSpc>
            </a:pPr>
            <a:r>
              <a:rPr lang="en-GB" sz="1000" u="sng" spc="200">
                <a:solidFill>
                  <a:schemeClr val="bg1"/>
                </a:solidFill>
                <a:latin typeface="Effra Medium" panose="020B0603020203020204" pitchFamily="34" charset="0"/>
                <a:cs typeface="Effra Medium" panose="020B0603020203020204" pitchFamily="34" charset="0"/>
              </a:rPr>
              <a:t>TEMPLATES</a:t>
            </a:r>
          </a:p>
        </p:txBody>
      </p:sp>
      <p:sp>
        <p:nvSpPr>
          <p:cNvPr id="81" name="Rectangle 80">
            <a:extLst>
              <a:ext uri="{FF2B5EF4-FFF2-40B4-BE49-F238E27FC236}">
                <a16:creationId xmlns:a16="http://schemas.microsoft.com/office/drawing/2014/main" id="{519F5C7D-5138-544D-9B92-18A9BCC04980}"/>
              </a:ext>
            </a:extLst>
          </p:cNvPr>
          <p:cNvSpPr/>
          <p:nvPr/>
        </p:nvSpPr>
        <p:spPr>
          <a:xfrm flipH="1">
            <a:off x="9796240" y="4854539"/>
            <a:ext cx="2010558" cy="1697288"/>
          </a:xfrm>
          <a:prstGeom prst="rect">
            <a:avLst/>
          </a:prstGeom>
          <a:solidFill>
            <a:schemeClr val="bg1"/>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TextBox 81">
            <a:extLst>
              <a:ext uri="{FF2B5EF4-FFF2-40B4-BE49-F238E27FC236}">
                <a16:creationId xmlns:a16="http://schemas.microsoft.com/office/drawing/2014/main" id="{1D2E8D3A-0F6A-7340-AB8A-7E755F2FC7C5}"/>
              </a:ext>
            </a:extLst>
          </p:cNvPr>
          <p:cNvSpPr txBox="1"/>
          <p:nvPr/>
        </p:nvSpPr>
        <p:spPr>
          <a:xfrm>
            <a:off x="8027242" y="4860436"/>
            <a:ext cx="1903197" cy="1691390"/>
          </a:xfrm>
          <a:prstGeom prst="rect">
            <a:avLst/>
          </a:prstGeom>
          <a:solidFill>
            <a:schemeClr val="bg1"/>
          </a:solidFill>
          <a:ln>
            <a:noFill/>
          </a:ln>
          <a:effectLst>
            <a:glow rad="63500">
              <a:schemeClr val="accent3">
                <a:satMod val="175000"/>
                <a:alpha val="0"/>
              </a:schemeClr>
            </a:glow>
            <a:outerShdw blurRad="292100" algn="tl" rotWithShape="0">
              <a:prstClr val="black">
                <a:alpha val="17000"/>
              </a:prstClr>
            </a:outerShdw>
          </a:effectLst>
        </p:spPr>
        <p:txBody>
          <a:bodyPr wrap="square" lIns="503998" rIns="180000" rtlCol="0" anchor="ctr">
            <a:noAutofit/>
          </a:bodyPr>
          <a:lstStyle/>
          <a:p>
            <a:pPr algn="ctr"/>
            <a:endParaRPr lang="en-GB" sz="1400">
              <a:solidFill>
                <a:srgbClr val="585856"/>
              </a:solidFill>
              <a:latin typeface="Modern Era" panose="02000000000000000000" pitchFamily="2" charset="0"/>
            </a:endParaRPr>
          </a:p>
        </p:txBody>
      </p:sp>
      <p:graphicFrame>
        <p:nvGraphicFramePr>
          <p:cNvPr id="83" name="Table 6">
            <a:extLst>
              <a:ext uri="{FF2B5EF4-FFF2-40B4-BE49-F238E27FC236}">
                <a16:creationId xmlns:a16="http://schemas.microsoft.com/office/drawing/2014/main" id="{A6FEB548-1F27-1C49-A8A9-C1B5D9905875}"/>
              </a:ext>
            </a:extLst>
          </p:cNvPr>
          <p:cNvGraphicFramePr>
            <a:graphicFrameLocks noGrp="1"/>
          </p:cNvGraphicFramePr>
          <p:nvPr>
            <p:extLst>
              <p:ext uri="{D42A27DB-BD31-4B8C-83A1-F6EECF244321}">
                <p14:modId xmlns:p14="http://schemas.microsoft.com/office/powerpoint/2010/main" val="2855837590"/>
              </p:ext>
            </p:extLst>
          </p:nvPr>
        </p:nvGraphicFramePr>
        <p:xfrm>
          <a:off x="8017825" y="5259916"/>
          <a:ext cx="1876152" cy="1291910"/>
        </p:xfrm>
        <a:graphic>
          <a:graphicData uri="http://schemas.openxmlformats.org/drawingml/2006/table">
            <a:tbl>
              <a:tblPr firstRow="1" bandRow="1">
                <a:tableStyleId>{C083E6E3-FA7D-4D7B-A595-EF9225AFEA82}</a:tableStyleId>
              </a:tblPr>
              <a:tblGrid>
                <a:gridCol w="898875">
                  <a:extLst>
                    <a:ext uri="{9D8B030D-6E8A-4147-A177-3AD203B41FA5}">
                      <a16:colId xmlns:a16="http://schemas.microsoft.com/office/drawing/2014/main" val="1335191752"/>
                    </a:ext>
                  </a:extLst>
                </a:gridCol>
                <a:gridCol w="977277">
                  <a:extLst>
                    <a:ext uri="{9D8B030D-6E8A-4147-A177-3AD203B41FA5}">
                      <a16:colId xmlns:a16="http://schemas.microsoft.com/office/drawing/2014/main" val="2780108244"/>
                    </a:ext>
                  </a:extLst>
                </a:gridCol>
              </a:tblGrid>
              <a:tr h="0">
                <a:tc>
                  <a:txBody>
                    <a:bodyPr/>
                    <a:lstStyle/>
                    <a:p>
                      <a:r>
                        <a:rPr lang="en-GB" sz="900" b="0" spc="200" baseline="0">
                          <a:latin typeface="Effra" panose="020B0603020203020204" pitchFamily="34" charset="0"/>
                          <a:cs typeface="Effra" panose="020B0603020203020204" pitchFamily="34" charset="0"/>
                        </a:rPr>
                        <a:t>PACKAGE</a:t>
                      </a:r>
                    </a:p>
                  </a:txBody>
                  <a:tcPr marL="90000" marR="90000" marT="54000" marB="5400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spc="200" baseline="0">
                          <a:latin typeface="Effra" panose="020B0603020203020204" pitchFamily="34" charset="0"/>
                          <a:cs typeface="Effra" panose="020B0603020203020204" pitchFamily="34" charset="0"/>
                        </a:rPr>
                        <a:t>FEES</a:t>
                      </a:r>
                    </a:p>
                  </a:txBody>
                  <a:tcPr marL="90000" marR="90000" marT="54000" marB="5400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2613673"/>
                  </a:ext>
                </a:extLst>
              </a:tr>
              <a:tr h="278215">
                <a:tc>
                  <a:txBody>
                    <a:bodyPr/>
                    <a:lstStyle/>
                    <a:p>
                      <a:r>
                        <a:rPr lang="en-GB" sz="900" b="0" i="0">
                          <a:latin typeface="Effra" panose="020B0603020203020204" pitchFamily="34" charset="0"/>
                          <a:cs typeface="Effra" panose="020B0603020203020204" pitchFamily="34" charset="0"/>
                        </a:rPr>
                        <a:t>Standard</a:t>
                      </a:r>
                    </a:p>
                  </a:txBody>
                  <a:tcPr marL="90000" marR="90000" marT="54000" marB="5400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a:latin typeface="Effra" panose="020B0603020203020204" pitchFamily="34" charset="0"/>
                          <a:cs typeface="Effra" panose="020B0603020203020204" pitchFamily="34" charset="0"/>
                        </a:rPr>
                        <a:t>£75</a:t>
                      </a:r>
                    </a:p>
                  </a:txBody>
                  <a:tcPr marL="90000" marR="90000" marT="54000" marB="5400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3703647"/>
                  </a:ext>
                </a:extLst>
              </a:tr>
              <a:tr h="0">
                <a:tc>
                  <a:txBody>
                    <a:bodyPr/>
                    <a:lstStyle/>
                    <a:p>
                      <a:r>
                        <a:rPr lang="en-GB" sz="900" b="0" i="0">
                          <a:latin typeface="Effra" panose="020B0603020203020204" pitchFamily="34" charset="0"/>
                          <a:cs typeface="Effra" panose="020B0603020203020204" pitchFamily="34" charset="0"/>
                        </a:rPr>
                        <a:t>Advanced</a:t>
                      </a:r>
                    </a:p>
                  </a:txBody>
                  <a:tcPr marL="90000" marR="90000" marT="54000" marB="5400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a:latin typeface="Effra" panose="020B0603020203020204" pitchFamily="34" charset="0"/>
                          <a:cs typeface="Effra" panose="020B0603020203020204" pitchFamily="34" charset="0"/>
                        </a:rPr>
                        <a:t>£90</a:t>
                      </a:r>
                    </a:p>
                  </a:txBody>
                  <a:tcPr marL="90000" marR="90000" marT="54000" marB="5400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7729378"/>
                  </a:ext>
                </a:extLst>
              </a:tr>
              <a:tr h="207078">
                <a:tc>
                  <a:txBody>
                    <a:bodyPr/>
                    <a:lstStyle/>
                    <a:p>
                      <a:r>
                        <a:rPr lang="en-GB" sz="900" b="0" i="0">
                          <a:latin typeface="Effra" panose="020B0603020203020204" pitchFamily="34" charset="0"/>
                          <a:cs typeface="Effra" panose="020B0603020203020204" pitchFamily="34" charset="0"/>
                        </a:rPr>
                        <a:t>Bespoke</a:t>
                      </a:r>
                    </a:p>
                  </a:txBody>
                  <a:tcPr marL="90000" marR="90000" marT="54000" marB="5400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a:latin typeface="Effra" panose="020B0603020203020204" pitchFamily="34" charset="0"/>
                          <a:cs typeface="Effra" panose="020B0603020203020204" pitchFamily="34" charset="0"/>
                        </a:rPr>
                        <a:t>£175</a:t>
                      </a:r>
                    </a:p>
                  </a:txBody>
                  <a:tcPr marL="90000" marR="90000" marT="54000" marB="5400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6425973"/>
                  </a:ext>
                </a:extLst>
              </a:tr>
              <a:tr h="278215">
                <a:tc>
                  <a:txBody>
                    <a:bodyPr/>
                    <a:lstStyle/>
                    <a:p>
                      <a:r>
                        <a:rPr lang="en-GB" sz="900" b="0" i="0">
                          <a:latin typeface="Effra" panose="020B0603020203020204" pitchFamily="34" charset="0"/>
                          <a:cs typeface="Effra" panose="020B0603020203020204" pitchFamily="34" charset="0"/>
                        </a:rPr>
                        <a:t>Default</a:t>
                      </a:r>
                    </a:p>
                  </a:txBody>
                  <a:tcPr marL="90000" marR="90000" marT="54000" marB="5400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a:latin typeface="Effra" panose="020B0603020203020204" pitchFamily="34" charset="0"/>
                          <a:cs typeface="Effra" panose="020B0603020203020204" pitchFamily="34" charset="0"/>
                        </a:rPr>
                        <a:t>Free</a:t>
                      </a:r>
                    </a:p>
                  </a:txBody>
                  <a:tcPr marL="90000" marR="90000" marT="54000" marB="5400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1482384"/>
                  </a:ext>
                </a:extLst>
              </a:tr>
            </a:tbl>
          </a:graphicData>
        </a:graphic>
      </p:graphicFrame>
      <p:sp>
        <p:nvSpPr>
          <p:cNvPr id="84" name="Rectangle 83">
            <a:extLst>
              <a:ext uri="{FF2B5EF4-FFF2-40B4-BE49-F238E27FC236}">
                <a16:creationId xmlns:a16="http://schemas.microsoft.com/office/drawing/2014/main" id="{23470EF6-D251-944C-B164-A4E4DE9BA3E6}"/>
              </a:ext>
            </a:extLst>
          </p:cNvPr>
          <p:cNvSpPr/>
          <p:nvPr/>
        </p:nvSpPr>
        <p:spPr>
          <a:xfrm>
            <a:off x="8027242" y="4860436"/>
            <a:ext cx="1903197" cy="395413"/>
          </a:xfrm>
          <a:prstGeom prst="rect">
            <a:avLst/>
          </a:prstGeom>
          <a:solidFill>
            <a:srgbClr val="FF5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TextBox 84">
            <a:extLst>
              <a:ext uri="{FF2B5EF4-FFF2-40B4-BE49-F238E27FC236}">
                <a16:creationId xmlns:a16="http://schemas.microsoft.com/office/drawing/2014/main" id="{A8643981-2F81-2040-B7A5-8F5702B96E25}"/>
              </a:ext>
            </a:extLst>
          </p:cNvPr>
          <p:cNvSpPr txBox="1"/>
          <p:nvPr/>
        </p:nvSpPr>
        <p:spPr>
          <a:xfrm>
            <a:off x="8179400" y="4860436"/>
            <a:ext cx="1616839" cy="370550"/>
          </a:xfrm>
          <a:prstGeom prst="rect">
            <a:avLst/>
          </a:prstGeom>
          <a:noFill/>
        </p:spPr>
        <p:txBody>
          <a:bodyPr wrap="square" lIns="0" rtlCol="0" anchor="t">
            <a:noAutofit/>
          </a:bodyPr>
          <a:lstStyle/>
          <a:p>
            <a:pPr>
              <a:lnSpc>
                <a:spcPct val="150000"/>
              </a:lnSpc>
              <a:spcAft>
                <a:spcPts val="1800"/>
              </a:spcAft>
            </a:pPr>
            <a:r>
              <a:rPr lang="en-GB" sz="1200">
                <a:solidFill>
                  <a:schemeClr val="bg1"/>
                </a:solidFill>
                <a:latin typeface="Modern Era Bold" panose="02000000000000000000" pitchFamily="50" charset="0"/>
                <a:cs typeface="Effra" panose="020B0603020203020204" pitchFamily="34" charset="0"/>
              </a:rPr>
              <a:t>Panel Artwork</a:t>
            </a:r>
            <a:endParaRPr lang="en-GB" sz="1200" b="1">
              <a:solidFill>
                <a:schemeClr val="bg1"/>
              </a:solidFill>
              <a:latin typeface="Modern Era Bold" panose="02000000000000000000" pitchFamily="50" charset="0"/>
              <a:cs typeface="Effra" panose="020B0603020203020204" pitchFamily="34" charset="0"/>
            </a:endParaRPr>
          </a:p>
        </p:txBody>
      </p:sp>
      <p:sp>
        <p:nvSpPr>
          <p:cNvPr id="86" name="TextBox 85">
            <a:extLst>
              <a:ext uri="{FF2B5EF4-FFF2-40B4-BE49-F238E27FC236}">
                <a16:creationId xmlns:a16="http://schemas.microsoft.com/office/drawing/2014/main" id="{E6F220DE-8C83-A54C-9858-FBFF4484E619}"/>
              </a:ext>
            </a:extLst>
          </p:cNvPr>
          <p:cNvSpPr txBox="1"/>
          <p:nvPr/>
        </p:nvSpPr>
        <p:spPr>
          <a:xfrm>
            <a:off x="10105967" y="5302297"/>
            <a:ext cx="1493374" cy="542328"/>
          </a:xfrm>
          <a:prstGeom prst="rect">
            <a:avLst/>
          </a:prstGeom>
          <a:noFill/>
        </p:spPr>
        <p:txBody>
          <a:bodyPr wrap="square" rtlCol="0" anchor="t">
            <a:spAutoFit/>
          </a:bodyPr>
          <a:lstStyle/>
          <a:p>
            <a:pPr>
              <a:lnSpc>
                <a:spcPts val="1160"/>
              </a:lnSpc>
            </a:pPr>
            <a:r>
              <a:rPr lang="en-GB" sz="800">
                <a:solidFill>
                  <a:srgbClr val="202529"/>
                </a:solidFill>
                <a:latin typeface="Effra"/>
              </a:rPr>
              <a:t>Design packages are available through GoodBox, with various templates available.</a:t>
            </a:r>
            <a:endParaRPr lang="en-US" sz="800">
              <a:solidFill>
                <a:srgbClr val="202529"/>
              </a:solidFill>
            </a:endParaRPr>
          </a:p>
        </p:txBody>
      </p:sp>
      <p:sp>
        <p:nvSpPr>
          <p:cNvPr id="87" name="TextBox 86">
            <a:extLst>
              <a:ext uri="{FF2B5EF4-FFF2-40B4-BE49-F238E27FC236}">
                <a16:creationId xmlns:a16="http://schemas.microsoft.com/office/drawing/2014/main" id="{2CC6203A-A1D6-2C4E-9D4C-650F4B86B27E}"/>
              </a:ext>
            </a:extLst>
          </p:cNvPr>
          <p:cNvSpPr txBox="1"/>
          <p:nvPr/>
        </p:nvSpPr>
        <p:spPr>
          <a:xfrm>
            <a:off x="10101433" y="5036981"/>
            <a:ext cx="1592663" cy="282770"/>
          </a:xfrm>
          <a:prstGeom prst="rect">
            <a:avLst/>
          </a:prstGeom>
          <a:noFill/>
        </p:spPr>
        <p:txBody>
          <a:bodyPr wrap="square" rtlCol="0">
            <a:spAutoFit/>
          </a:bodyPr>
          <a:lstStyle/>
          <a:p>
            <a:pPr>
              <a:lnSpc>
                <a:spcPct val="150000"/>
              </a:lnSpc>
            </a:pPr>
            <a:r>
              <a:rPr lang="en-GB" sz="900" spc="200">
                <a:solidFill>
                  <a:srgbClr val="58595B"/>
                </a:solidFill>
                <a:latin typeface="Effra" panose="020B0603020203020204" pitchFamily="34" charset="0"/>
                <a:cs typeface="Effra" panose="020B0603020203020204" pitchFamily="34" charset="0"/>
              </a:rPr>
              <a:t>TEMPLATES</a:t>
            </a:r>
          </a:p>
        </p:txBody>
      </p:sp>
      <p:sp>
        <p:nvSpPr>
          <p:cNvPr id="88" name="TextBox 87">
            <a:hlinkClick r:id="rId6"/>
            <a:extLst>
              <a:ext uri="{FF2B5EF4-FFF2-40B4-BE49-F238E27FC236}">
                <a16:creationId xmlns:a16="http://schemas.microsoft.com/office/drawing/2014/main" id="{541C994D-3E93-7341-9E4B-BBED3EFBE08D}"/>
              </a:ext>
            </a:extLst>
          </p:cNvPr>
          <p:cNvSpPr txBox="1"/>
          <p:nvPr/>
        </p:nvSpPr>
        <p:spPr>
          <a:xfrm>
            <a:off x="10172352" y="6015554"/>
            <a:ext cx="1271716" cy="303929"/>
          </a:xfrm>
          <a:prstGeom prst="rect">
            <a:avLst/>
          </a:prstGeom>
          <a:solidFill>
            <a:srgbClr val="412378"/>
          </a:solidFill>
        </p:spPr>
        <p:txBody>
          <a:bodyPr wrap="square" lIns="91440" tIns="45720" rIns="91440" bIns="45720" rtlCol="0" anchor="t">
            <a:spAutoFit/>
          </a:bodyPr>
          <a:lstStyle/>
          <a:p>
            <a:pPr algn="ctr">
              <a:lnSpc>
                <a:spcPct val="150000"/>
              </a:lnSpc>
            </a:pPr>
            <a:r>
              <a:rPr lang="en-GB" sz="1000" spc="200">
                <a:solidFill>
                  <a:schemeClr val="bg1"/>
                </a:solidFill>
                <a:latin typeface="Effra Medium"/>
                <a:cs typeface="Effra Medium" panose="020B0603020203020204" pitchFamily="34" charset="0"/>
                <a:hlinkClick r:id="rId7">
                  <a:extLst>
                    <a:ext uri="{A12FA001-AC4F-418D-AE19-62706E023703}">
                      <ahyp:hlinkClr xmlns:ahyp="http://schemas.microsoft.com/office/drawing/2018/hyperlinkcolor" val="tx"/>
                    </a:ext>
                  </a:extLst>
                </a:hlinkClick>
              </a:rPr>
              <a:t>TEMPLATES</a:t>
            </a:r>
            <a:endParaRPr lang="en-GB" sz="1000" spc="200">
              <a:solidFill>
                <a:schemeClr val="bg1"/>
              </a:solidFill>
              <a:latin typeface="Effra Medium"/>
              <a:cs typeface="Effra Medium" panose="020B0603020203020204" pitchFamily="34" charset="0"/>
            </a:endParaRPr>
          </a:p>
        </p:txBody>
      </p:sp>
      <p:sp>
        <p:nvSpPr>
          <p:cNvPr id="52" name="TextBox 51">
            <a:extLst>
              <a:ext uri="{FF2B5EF4-FFF2-40B4-BE49-F238E27FC236}">
                <a16:creationId xmlns:a16="http://schemas.microsoft.com/office/drawing/2014/main" id="{21D0646B-AC78-1744-92FC-532B56141F37}"/>
              </a:ext>
            </a:extLst>
          </p:cNvPr>
          <p:cNvSpPr txBox="1"/>
          <p:nvPr/>
        </p:nvSpPr>
        <p:spPr>
          <a:xfrm>
            <a:off x="9325122" y="-444119"/>
            <a:ext cx="1947234" cy="215444"/>
          </a:xfrm>
          <a:prstGeom prst="rect">
            <a:avLst/>
          </a:prstGeom>
          <a:noFill/>
        </p:spPr>
        <p:txBody>
          <a:bodyPr wrap="square" rtlCol="0" anchor="t">
            <a:spAutoFit/>
          </a:bodyPr>
          <a:lstStyle/>
          <a:p>
            <a:r>
              <a:rPr lang="en-GB" sz="800">
                <a:solidFill>
                  <a:srgbClr val="58595B">
                    <a:alpha val="80000"/>
                  </a:srgbClr>
                </a:solidFill>
                <a:latin typeface="Effra Light" panose="020B0403020203020204" pitchFamily="34" charset="0"/>
                <a:cs typeface="Effra Light" panose="020B0403020203020204" pitchFamily="34" charset="0"/>
              </a:rPr>
              <a:t>All listed prices are exclusive of VAT</a:t>
            </a:r>
            <a:endParaRPr lang="en-US" sz="800">
              <a:solidFill>
                <a:srgbClr val="58595B">
                  <a:alpha val="80000"/>
                </a:srgbClr>
              </a:solidFill>
              <a:latin typeface="Effra Light" panose="020B0403020203020204" pitchFamily="34" charset="0"/>
              <a:cs typeface="Effra Light" panose="020B0403020203020204" pitchFamily="34" charset="0"/>
            </a:endParaRPr>
          </a:p>
        </p:txBody>
      </p:sp>
      <p:sp>
        <p:nvSpPr>
          <p:cNvPr id="90" name="Rectangle 89">
            <a:extLst>
              <a:ext uri="{FF2B5EF4-FFF2-40B4-BE49-F238E27FC236}">
                <a16:creationId xmlns:a16="http://schemas.microsoft.com/office/drawing/2014/main" id="{29CD3700-4154-9944-BC86-3EDC31DB18D5}"/>
              </a:ext>
            </a:extLst>
          </p:cNvPr>
          <p:cNvSpPr/>
          <p:nvPr/>
        </p:nvSpPr>
        <p:spPr>
          <a:xfrm>
            <a:off x="8017825" y="2652393"/>
            <a:ext cx="3808569" cy="399740"/>
          </a:xfrm>
          <a:prstGeom prst="rect">
            <a:avLst/>
          </a:prstGeom>
          <a:solidFill>
            <a:srgbClr val="FF5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Box 60">
            <a:extLst>
              <a:ext uri="{FF2B5EF4-FFF2-40B4-BE49-F238E27FC236}">
                <a16:creationId xmlns:a16="http://schemas.microsoft.com/office/drawing/2014/main" id="{1EB7CE86-895B-BB40-AC79-E9D8E2F7F4C5}"/>
              </a:ext>
            </a:extLst>
          </p:cNvPr>
          <p:cNvSpPr txBox="1"/>
          <p:nvPr/>
        </p:nvSpPr>
        <p:spPr>
          <a:xfrm>
            <a:off x="8169986" y="2661270"/>
            <a:ext cx="910007" cy="370550"/>
          </a:xfrm>
          <a:prstGeom prst="rect">
            <a:avLst/>
          </a:prstGeom>
          <a:noFill/>
        </p:spPr>
        <p:txBody>
          <a:bodyPr wrap="square" lIns="0" rtlCol="0" anchor="t">
            <a:noAutofit/>
          </a:bodyPr>
          <a:lstStyle/>
          <a:p>
            <a:pPr>
              <a:lnSpc>
                <a:spcPct val="150000"/>
              </a:lnSpc>
              <a:spcAft>
                <a:spcPts val="1800"/>
              </a:spcAft>
            </a:pPr>
            <a:r>
              <a:rPr lang="en-GB" sz="1200">
                <a:solidFill>
                  <a:schemeClr val="bg1"/>
                </a:solidFill>
                <a:latin typeface="Modern Era Bold" panose="02000000000000000000" pitchFamily="50" charset="0"/>
                <a:cs typeface="Effra" panose="020B0603020203020204" pitchFamily="34" charset="0"/>
              </a:rPr>
              <a:t>Purchase</a:t>
            </a:r>
            <a:endParaRPr lang="en-GB" sz="1200" b="1">
              <a:solidFill>
                <a:schemeClr val="bg1"/>
              </a:solidFill>
              <a:latin typeface="Modern Era Bold" panose="02000000000000000000" pitchFamily="50" charset="0"/>
              <a:cs typeface="Effra" panose="020B0603020203020204" pitchFamily="34" charset="0"/>
            </a:endParaRPr>
          </a:p>
        </p:txBody>
      </p:sp>
      <p:sp>
        <p:nvSpPr>
          <p:cNvPr id="2" name="TextBox 1">
            <a:hlinkClick r:id="rId8"/>
            <a:extLst>
              <a:ext uri="{FF2B5EF4-FFF2-40B4-BE49-F238E27FC236}">
                <a16:creationId xmlns:a16="http://schemas.microsoft.com/office/drawing/2014/main" id="{EBC413D0-C463-4F08-937D-7C8763A84E2E}"/>
              </a:ext>
            </a:extLst>
          </p:cNvPr>
          <p:cNvSpPr txBox="1"/>
          <p:nvPr/>
        </p:nvSpPr>
        <p:spPr>
          <a:xfrm>
            <a:off x="5590004" y="5556601"/>
            <a:ext cx="1271716" cy="303929"/>
          </a:xfrm>
          <a:prstGeom prst="rect">
            <a:avLst/>
          </a:prstGeom>
          <a:solidFill>
            <a:srgbClr val="412378"/>
          </a:solidFill>
        </p:spPr>
        <p:txBody>
          <a:bodyPr wrap="square" rtlCol="0">
            <a:spAutoFit/>
          </a:bodyPr>
          <a:lstStyle/>
          <a:p>
            <a:pPr algn="ctr">
              <a:lnSpc>
                <a:spcPct val="150000"/>
              </a:lnSpc>
            </a:pPr>
            <a:r>
              <a:rPr lang="en-GB" sz="1000" spc="200">
                <a:solidFill>
                  <a:schemeClr val="bg1"/>
                </a:solidFill>
                <a:latin typeface="Effra Medium" panose="020B0603020203020204" pitchFamily="34" charset="0"/>
                <a:cs typeface="Effra Medium" panose="020B0603020203020204" pitchFamily="34" charset="0"/>
                <a:hlinkClick r:id="rId9">
                  <a:extLst>
                    <a:ext uri="{A12FA001-AC4F-418D-AE19-62706E023703}">
                      <ahyp:hlinkClr xmlns:ahyp="http://schemas.microsoft.com/office/drawing/2018/hyperlinkcolor" val="tx"/>
                    </a:ext>
                  </a:extLst>
                </a:hlinkClick>
              </a:rPr>
              <a:t>DIY GUIDE</a:t>
            </a:r>
            <a:endParaRPr lang="en-GB" sz="1000" spc="200">
              <a:solidFill>
                <a:schemeClr val="bg1"/>
              </a:solidFill>
              <a:latin typeface="Effra Medium" panose="020B0603020203020204" pitchFamily="34" charset="0"/>
              <a:cs typeface="Effra Medium" panose="020B0603020203020204" pitchFamily="34" charset="0"/>
            </a:endParaRPr>
          </a:p>
        </p:txBody>
      </p:sp>
      <p:sp>
        <p:nvSpPr>
          <p:cNvPr id="4" name="TextBox 3">
            <a:extLst>
              <a:ext uri="{FF2B5EF4-FFF2-40B4-BE49-F238E27FC236}">
                <a16:creationId xmlns:a16="http://schemas.microsoft.com/office/drawing/2014/main" id="{0BA68C1D-234B-4B51-801D-B0C43E77F7EF}"/>
              </a:ext>
            </a:extLst>
          </p:cNvPr>
          <p:cNvSpPr txBox="1"/>
          <p:nvPr/>
        </p:nvSpPr>
        <p:spPr>
          <a:xfrm>
            <a:off x="5713059" y="3208986"/>
            <a:ext cx="1578161" cy="446597"/>
          </a:xfrm>
          <a:prstGeom prst="rect">
            <a:avLst/>
          </a:prstGeom>
          <a:noFill/>
        </p:spPr>
        <p:txBody>
          <a:bodyPr wrap="square" rtlCol="0">
            <a:spAutoFit/>
          </a:bodyPr>
          <a:lstStyle/>
          <a:p>
            <a:pPr>
              <a:lnSpc>
                <a:spcPct val="250000"/>
              </a:lnSpc>
            </a:pPr>
            <a:r>
              <a:rPr lang="en-GB" sz="1100">
                <a:solidFill>
                  <a:srgbClr val="202529"/>
                </a:solidFill>
                <a:latin typeface="Modern Era" panose="02000000000000000000" pitchFamily="2" charset="0"/>
                <a:cs typeface="Effra" panose="020B0603020203020204" pitchFamily="34" charset="0"/>
              </a:rPr>
              <a:t>sales@goodbox.com</a:t>
            </a:r>
          </a:p>
        </p:txBody>
      </p:sp>
      <p:sp>
        <p:nvSpPr>
          <p:cNvPr id="5" name="TextBox 4">
            <a:extLst>
              <a:ext uri="{FF2B5EF4-FFF2-40B4-BE49-F238E27FC236}">
                <a16:creationId xmlns:a16="http://schemas.microsoft.com/office/drawing/2014/main" id="{17145697-41EF-413A-9C8B-3FEC2379BD16}"/>
              </a:ext>
            </a:extLst>
          </p:cNvPr>
          <p:cNvSpPr txBox="1"/>
          <p:nvPr/>
        </p:nvSpPr>
        <p:spPr>
          <a:xfrm>
            <a:off x="5479175" y="5977180"/>
            <a:ext cx="1669834" cy="1007968"/>
          </a:xfrm>
          <a:prstGeom prst="rect">
            <a:avLst/>
          </a:prstGeom>
          <a:noFill/>
        </p:spPr>
        <p:txBody>
          <a:bodyPr wrap="square" rtlCol="0" anchor="t">
            <a:spAutoFit/>
          </a:bodyPr>
          <a:lstStyle/>
          <a:p>
            <a:pPr>
              <a:lnSpc>
                <a:spcPts val="1160"/>
              </a:lnSpc>
            </a:pPr>
            <a:r>
              <a:rPr lang="en-GB" sz="800">
                <a:solidFill>
                  <a:srgbClr val="202529"/>
                </a:solidFill>
                <a:latin typeface="Effra"/>
              </a:rPr>
              <a:t>Bespoke artwork is available upon request. Our inhouse design team will create it to your specification. Contact a member of the team for more information.</a:t>
            </a:r>
          </a:p>
          <a:p>
            <a:pPr>
              <a:lnSpc>
                <a:spcPts val="1160"/>
              </a:lnSpc>
            </a:pPr>
            <a:endParaRPr lang="en-GB" sz="800">
              <a:solidFill>
                <a:srgbClr val="202529"/>
              </a:solidFill>
              <a:latin typeface="Effra"/>
            </a:endParaRPr>
          </a:p>
        </p:txBody>
      </p:sp>
      <p:sp>
        <p:nvSpPr>
          <p:cNvPr id="74" name="TextBox 73">
            <a:extLst>
              <a:ext uri="{FF2B5EF4-FFF2-40B4-BE49-F238E27FC236}">
                <a16:creationId xmlns:a16="http://schemas.microsoft.com/office/drawing/2014/main" id="{78764EAE-3D4E-4818-81C8-1E833BBA257D}"/>
              </a:ext>
            </a:extLst>
          </p:cNvPr>
          <p:cNvSpPr txBox="1"/>
          <p:nvPr/>
        </p:nvSpPr>
        <p:spPr>
          <a:xfrm>
            <a:off x="8179400" y="6615033"/>
            <a:ext cx="2790966" cy="215444"/>
          </a:xfrm>
          <a:prstGeom prst="rect">
            <a:avLst/>
          </a:prstGeom>
          <a:noFill/>
        </p:spPr>
        <p:txBody>
          <a:bodyPr wrap="square" rtlCol="0" anchor="t">
            <a:spAutoFit/>
          </a:bodyPr>
          <a:lstStyle/>
          <a:p>
            <a:r>
              <a:rPr lang="en-GB" sz="800" dirty="0">
                <a:solidFill>
                  <a:srgbClr val="58595B">
                    <a:alpha val="80000"/>
                  </a:srgbClr>
                </a:solidFill>
                <a:latin typeface="Effra Light" panose="020B0403020203020204" pitchFamily="34" charset="0"/>
                <a:cs typeface="Effra Light" panose="020B0403020203020204" pitchFamily="34" charset="0"/>
              </a:rPr>
              <a:t>All listed prices are exclusive of VAT and delivery.</a:t>
            </a:r>
            <a:endParaRPr lang="en-US" sz="800" dirty="0">
              <a:solidFill>
                <a:srgbClr val="58595B">
                  <a:alpha val="80000"/>
                </a:srgbClr>
              </a:solidFill>
              <a:latin typeface="Effra Light" panose="020B0403020203020204" pitchFamily="34" charset="0"/>
              <a:cs typeface="Effra Light" panose="020B0403020203020204" pitchFamily="34" charset="0"/>
            </a:endParaRPr>
          </a:p>
        </p:txBody>
      </p:sp>
      <p:sp>
        <p:nvSpPr>
          <p:cNvPr id="47" name="TextBox 46">
            <a:extLst>
              <a:ext uri="{FF2B5EF4-FFF2-40B4-BE49-F238E27FC236}">
                <a16:creationId xmlns:a16="http://schemas.microsoft.com/office/drawing/2014/main" id="{17B437A2-D7DD-6747-B80C-27471471579C}"/>
              </a:ext>
            </a:extLst>
          </p:cNvPr>
          <p:cNvSpPr txBox="1"/>
          <p:nvPr/>
        </p:nvSpPr>
        <p:spPr>
          <a:xfrm>
            <a:off x="9448535" y="225666"/>
            <a:ext cx="2368061" cy="680336"/>
          </a:xfrm>
          <a:prstGeom prst="rect">
            <a:avLst/>
          </a:prstGeom>
          <a:noFill/>
        </p:spPr>
        <p:txBody>
          <a:bodyPr wrap="square" lIns="0" rtlCol="0" anchor="t">
            <a:noAutofit/>
          </a:bodyPr>
          <a:lstStyle/>
          <a:p>
            <a:pPr algn="r">
              <a:lnSpc>
                <a:spcPct val="150000"/>
              </a:lnSpc>
              <a:spcAft>
                <a:spcPts val="1800"/>
              </a:spcAft>
            </a:pPr>
            <a:r>
              <a:rPr lang="en-GB" sz="3600">
                <a:solidFill>
                  <a:srgbClr val="FF5064"/>
                </a:solidFill>
                <a:latin typeface="Modern Era Bold" panose="02000000000000000000" pitchFamily="50" charset="0"/>
                <a:cs typeface="Effra" panose="020B0603020203020204" pitchFamily="34" charset="0"/>
              </a:rPr>
              <a:t>GBx Podium</a:t>
            </a:r>
            <a:endParaRPr lang="en-GB" sz="3200" b="1">
              <a:solidFill>
                <a:srgbClr val="FF5064"/>
              </a:solidFill>
              <a:latin typeface="Modern Era Bold" panose="02000000000000000000" pitchFamily="50" charset="0"/>
              <a:cs typeface="Effra" panose="020B0603020203020204" pitchFamily="34" charset="0"/>
            </a:endParaRPr>
          </a:p>
        </p:txBody>
      </p:sp>
      <p:sp>
        <p:nvSpPr>
          <p:cNvPr id="62" name="TextBox 61">
            <a:extLst>
              <a:ext uri="{FF2B5EF4-FFF2-40B4-BE49-F238E27FC236}">
                <a16:creationId xmlns:a16="http://schemas.microsoft.com/office/drawing/2014/main" id="{68166F4B-0961-624A-B8FE-C000640A77C2}"/>
              </a:ext>
            </a:extLst>
          </p:cNvPr>
          <p:cNvSpPr txBox="1"/>
          <p:nvPr/>
        </p:nvSpPr>
        <p:spPr>
          <a:xfrm>
            <a:off x="9079993" y="1029486"/>
            <a:ext cx="2736603" cy="1424621"/>
          </a:xfrm>
          <a:prstGeom prst="rect">
            <a:avLst/>
          </a:prstGeom>
          <a:noFill/>
        </p:spPr>
        <p:txBody>
          <a:bodyPr wrap="square" rtlCol="0">
            <a:spAutoFit/>
          </a:bodyPr>
          <a:lstStyle/>
          <a:p>
            <a:pPr>
              <a:lnSpc>
                <a:spcPts val="1520"/>
              </a:lnSpc>
            </a:pPr>
            <a:r>
              <a:rPr lang="en-GB" sz="1000">
                <a:solidFill>
                  <a:srgbClr val="212529"/>
                </a:solidFill>
                <a:latin typeface="Effra" panose="020B0603020203020204" pitchFamily="34" charset="0"/>
                <a:cs typeface="Effra" panose="020B0603020203020204" pitchFamily="34" charset="0"/>
              </a:rPr>
              <a:t>Ensure your fundraising has presence in larger spaces with the GBx Podium. Interchangeable and customisable graphics provide you with more space for messaging, and its size makes the Podium perfect for fundraising in large spaces. </a:t>
            </a:r>
            <a:r>
              <a:rPr lang="en-GB" sz="1000" i="1">
                <a:solidFill>
                  <a:srgbClr val="212529"/>
                </a:solidFill>
                <a:latin typeface="Effra" panose="020B0603020203020204" pitchFamily="34" charset="0"/>
                <a:cs typeface="Effra" panose="020B0603020203020204" pitchFamily="34" charset="0"/>
              </a:rPr>
              <a:t>Costs are inclusive of the GBx Core and a security pack. GBx Core artwork priced separately. </a:t>
            </a:r>
            <a:endParaRPr lang="en-GB" sz="1000">
              <a:solidFill>
                <a:srgbClr val="212529"/>
              </a:solidFill>
              <a:latin typeface="Effra" panose="020B0603020203020204" pitchFamily="34" charset="0"/>
              <a:ea typeface="DIN 2014" panose="020B0504020202020204" pitchFamily="34" charset="77"/>
              <a:cs typeface="Effra" panose="020B0603020203020204" pitchFamily="34" charset="0"/>
            </a:endParaRPr>
          </a:p>
        </p:txBody>
      </p:sp>
      <p:pic>
        <p:nvPicPr>
          <p:cNvPr id="6" name="Picture 5" descr="Graphical user interface, text, application&#10;&#10;Description automatically generated">
            <a:extLst>
              <a:ext uri="{FF2B5EF4-FFF2-40B4-BE49-F238E27FC236}">
                <a16:creationId xmlns:a16="http://schemas.microsoft.com/office/drawing/2014/main" id="{AF5BD831-F940-415D-8021-EE0FFA3E6F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28206" y="50103"/>
            <a:ext cx="1856379" cy="2586302"/>
          </a:xfrm>
          <a:prstGeom prst="rect">
            <a:avLst/>
          </a:prstGeom>
        </p:spPr>
      </p:pic>
    </p:spTree>
    <p:extLst>
      <p:ext uri="{BB962C8B-B14F-4D97-AF65-F5344CB8AC3E}">
        <p14:creationId xmlns:p14="http://schemas.microsoft.com/office/powerpoint/2010/main" val="3378771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13738D2-7FBD-41C2-92FA-91BCEFF948DD}"/>
              </a:ext>
            </a:extLst>
          </p:cNvPr>
          <p:cNvSpPr/>
          <p:nvPr/>
        </p:nvSpPr>
        <p:spPr>
          <a:xfrm flipH="1">
            <a:off x="4248077" y="-35169"/>
            <a:ext cx="7943922" cy="6857999"/>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TextBox 48">
            <a:extLst>
              <a:ext uri="{FF2B5EF4-FFF2-40B4-BE49-F238E27FC236}">
                <a16:creationId xmlns:a16="http://schemas.microsoft.com/office/drawing/2014/main" id="{EA9784B5-5471-4E46-83F8-520105C4A116}"/>
              </a:ext>
            </a:extLst>
          </p:cNvPr>
          <p:cNvSpPr txBox="1"/>
          <p:nvPr/>
        </p:nvSpPr>
        <p:spPr>
          <a:xfrm>
            <a:off x="8009784" y="1117341"/>
            <a:ext cx="4265163" cy="1673985"/>
          </a:xfrm>
          <a:prstGeom prst="rect">
            <a:avLst/>
          </a:prstGeom>
          <a:solidFill>
            <a:schemeClr val="bg1"/>
          </a:solidFill>
          <a:ln>
            <a:noFill/>
          </a:ln>
          <a:effectLst>
            <a:glow rad="63500">
              <a:schemeClr val="accent3">
                <a:satMod val="175000"/>
                <a:alpha val="0"/>
              </a:schemeClr>
            </a:glow>
            <a:outerShdw blurRad="292100" algn="tl" rotWithShape="0">
              <a:prstClr val="black">
                <a:alpha val="17000"/>
              </a:prstClr>
            </a:outerShdw>
          </a:effectLst>
        </p:spPr>
        <p:txBody>
          <a:bodyPr wrap="square" lIns="503998" rIns="180000" rtlCol="0" anchor="ctr">
            <a:noAutofit/>
          </a:bodyPr>
          <a:lstStyle/>
          <a:p>
            <a:pPr algn="ctr"/>
            <a:endParaRPr lang="en-GB" sz="1400" dirty="0">
              <a:solidFill>
                <a:srgbClr val="585856"/>
              </a:solidFill>
              <a:latin typeface="Modern Era" panose="02000000000000000000" pitchFamily="2" charset="0"/>
            </a:endParaRPr>
          </a:p>
        </p:txBody>
      </p:sp>
      <p:sp>
        <p:nvSpPr>
          <p:cNvPr id="5" name="Slide Number Placeholder 4">
            <a:extLst>
              <a:ext uri="{FF2B5EF4-FFF2-40B4-BE49-F238E27FC236}">
                <a16:creationId xmlns:a16="http://schemas.microsoft.com/office/drawing/2014/main" id="{96878388-1ABB-47F8-82EC-EA069D33561E}"/>
              </a:ext>
            </a:extLst>
          </p:cNvPr>
          <p:cNvSpPr>
            <a:spLocks noGrp="1"/>
          </p:cNvSpPr>
          <p:nvPr>
            <p:ph type="sldNum" sz="quarter" idx="12"/>
          </p:nvPr>
        </p:nvSpPr>
        <p:spPr>
          <a:xfrm>
            <a:off x="9077011" y="6288752"/>
            <a:ext cx="2743200" cy="365125"/>
          </a:xfrm>
        </p:spPr>
        <p:txBody>
          <a:bodyPr/>
          <a:lstStyle/>
          <a:p>
            <a:fld id="{6D176154-EAD8-4A69-A219-79814AB44798}" type="slidenum">
              <a:rPr lang="en-GB" smtClean="0"/>
              <a:t>5</a:t>
            </a:fld>
            <a:endParaRPr lang="en-GB" dirty="0"/>
          </a:p>
        </p:txBody>
      </p:sp>
      <p:sp>
        <p:nvSpPr>
          <p:cNvPr id="10" name="TextBox 9">
            <a:extLst>
              <a:ext uri="{FF2B5EF4-FFF2-40B4-BE49-F238E27FC236}">
                <a16:creationId xmlns:a16="http://schemas.microsoft.com/office/drawing/2014/main" id="{08312DF5-D5FE-4FE0-9417-DD6F311D9F25}"/>
              </a:ext>
            </a:extLst>
          </p:cNvPr>
          <p:cNvSpPr txBox="1"/>
          <p:nvPr/>
        </p:nvSpPr>
        <p:spPr>
          <a:xfrm>
            <a:off x="8236900" y="1332460"/>
            <a:ext cx="4038047" cy="792268"/>
          </a:xfrm>
          <a:prstGeom prst="rect">
            <a:avLst/>
          </a:prstGeom>
          <a:noFill/>
        </p:spPr>
        <p:txBody>
          <a:bodyPr wrap="square" rtlCol="0">
            <a:spAutoFit/>
          </a:bodyPr>
          <a:lstStyle/>
          <a:p>
            <a:pPr>
              <a:lnSpc>
                <a:spcPct val="150000"/>
              </a:lnSpc>
            </a:pPr>
            <a:r>
              <a:rPr lang="en-GB" sz="1600" dirty="0">
                <a:solidFill>
                  <a:srgbClr val="212529"/>
                </a:solidFill>
                <a:latin typeface="Modern Era" panose="02000000000000000000" pitchFamily="50" charset="0"/>
                <a:cs typeface="Effra" panose="020B0603020203020204" pitchFamily="34" charset="0"/>
              </a:rPr>
              <a:t>Email </a:t>
            </a:r>
            <a:r>
              <a:rPr lang="en-GB" sz="1600" dirty="0">
                <a:solidFill>
                  <a:srgbClr val="212529"/>
                </a:solidFill>
                <a:latin typeface="Modern Era" panose="02000000000000000000" pitchFamily="50" charset="0"/>
                <a:cs typeface="Effra" panose="020B0603020203020204" pitchFamily="34" charset="0"/>
                <a:hlinkClick r:id="rId2"/>
              </a:rPr>
              <a:t>sales@goodbox.com</a:t>
            </a:r>
            <a:r>
              <a:rPr lang="en-GB" sz="1600" dirty="0">
                <a:solidFill>
                  <a:srgbClr val="212529"/>
                </a:solidFill>
                <a:latin typeface="Modern Era" panose="02000000000000000000" pitchFamily="50" charset="0"/>
                <a:cs typeface="Effra" panose="020B0603020203020204" pitchFamily="34" charset="0"/>
              </a:rPr>
              <a:t> to speak to our friendly team.</a:t>
            </a:r>
            <a:endParaRPr lang="en-GB" sz="1600" dirty="0">
              <a:solidFill>
                <a:srgbClr val="212529"/>
              </a:solidFill>
              <a:latin typeface="Modern Era Bold" panose="02000000000000000000" pitchFamily="50" charset="0"/>
              <a:cs typeface="Effra" panose="020B0603020203020204" pitchFamily="34" charset="0"/>
            </a:endParaRPr>
          </a:p>
        </p:txBody>
      </p:sp>
      <p:sp>
        <p:nvSpPr>
          <p:cNvPr id="27" name="TextBox 26">
            <a:extLst>
              <a:ext uri="{FF2B5EF4-FFF2-40B4-BE49-F238E27FC236}">
                <a16:creationId xmlns:a16="http://schemas.microsoft.com/office/drawing/2014/main" id="{205016F3-1EA0-4BC9-AC33-EE92B08D2B79}"/>
              </a:ext>
            </a:extLst>
          </p:cNvPr>
          <p:cNvSpPr txBox="1"/>
          <p:nvPr/>
        </p:nvSpPr>
        <p:spPr>
          <a:xfrm>
            <a:off x="4559302" y="236045"/>
            <a:ext cx="3983896" cy="680336"/>
          </a:xfrm>
          <a:prstGeom prst="rect">
            <a:avLst/>
          </a:prstGeom>
          <a:noFill/>
        </p:spPr>
        <p:txBody>
          <a:bodyPr wrap="square" lIns="0" rtlCol="0" anchor="t">
            <a:noAutofit/>
          </a:bodyPr>
          <a:lstStyle/>
          <a:p>
            <a:pPr>
              <a:lnSpc>
                <a:spcPct val="150000"/>
              </a:lnSpc>
              <a:spcAft>
                <a:spcPts val="1800"/>
              </a:spcAft>
            </a:pPr>
            <a:r>
              <a:rPr lang="en-GB" sz="3600" dirty="0">
                <a:solidFill>
                  <a:srgbClr val="FF5064"/>
                </a:solidFill>
                <a:latin typeface="Modern Era Bold" panose="02000000000000000000" pitchFamily="50" charset="0"/>
                <a:cs typeface="Effra" panose="020B0603020203020204" pitchFamily="34" charset="0"/>
              </a:rPr>
              <a:t>GoodPlate</a:t>
            </a:r>
            <a:endParaRPr lang="en-GB" sz="3200" b="1" dirty="0">
              <a:solidFill>
                <a:srgbClr val="FF5064"/>
              </a:solidFill>
              <a:latin typeface="Modern Era Bold" panose="02000000000000000000" pitchFamily="50" charset="0"/>
              <a:cs typeface="Effra" panose="020B0603020203020204" pitchFamily="34" charset="0"/>
            </a:endParaRPr>
          </a:p>
        </p:txBody>
      </p:sp>
      <p:pic>
        <p:nvPicPr>
          <p:cNvPr id="12" name="Picture 11" descr="A picture containing sitting, table, white, plate&#10;&#10;Description automatically generated">
            <a:extLst>
              <a:ext uri="{FF2B5EF4-FFF2-40B4-BE49-F238E27FC236}">
                <a16:creationId xmlns:a16="http://schemas.microsoft.com/office/drawing/2014/main" id="{D1FC789A-563A-4032-B690-EAB215831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66325">
            <a:off x="7600651" y="1425551"/>
            <a:ext cx="2316782" cy="3546166"/>
          </a:xfrm>
          <a:prstGeom prst="rect">
            <a:avLst/>
          </a:prstGeom>
        </p:spPr>
      </p:pic>
      <p:sp>
        <p:nvSpPr>
          <p:cNvPr id="36" name="TextBox 35">
            <a:extLst>
              <a:ext uri="{FF2B5EF4-FFF2-40B4-BE49-F238E27FC236}">
                <a16:creationId xmlns:a16="http://schemas.microsoft.com/office/drawing/2014/main" id="{5931B6EB-102B-1A4B-8461-F91BBAC561A1}"/>
              </a:ext>
            </a:extLst>
          </p:cNvPr>
          <p:cNvSpPr txBox="1"/>
          <p:nvPr/>
        </p:nvSpPr>
        <p:spPr>
          <a:xfrm>
            <a:off x="7964598" y="700286"/>
            <a:ext cx="1866953" cy="282770"/>
          </a:xfrm>
          <a:prstGeom prst="rect">
            <a:avLst/>
          </a:prstGeom>
          <a:noFill/>
        </p:spPr>
        <p:txBody>
          <a:bodyPr wrap="square" rtlCol="0">
            <a:spAutoFit/>
          </a:bodyPr>
          <a:lstStyle/>
          <a:p>
            <a:pPr>
              <a:lnSpc>
                <a:spcPct val="150000"/>
              </a:lnSpc>
            </a:pPr>
            <a:r>
              <a:rPr lang="en-GB" sz="900" spc="200" dirty="0">
                <a:solidFill>
                  <a:srgbClr val="58595B"/>
                </a:solidFill>
                <a:latin typeface="Effra" panose="020B0603020203020204" pitchFamily="34" charset="0"/>
                <a:cs typeface="Effra" panose="020B0603020203020204" pitchFamily="34" charset="0"/>
              </a:rPr>
              <a:t>HAVE QUESTIONS?</a:t>
            </a:r>
          </a:p>
        </p:txBody>
      </p:sp>
      <p:sp>
        <p:nvSpPr>
          <p:cNvPr id="44" name="TextBox 43">
            <a:extLst>
              <a:ext uri="{FF2B5EF4-FFF2-40B4-BE49-F238E27FC236}">
                <a16:creationId xmlns:a16="http://schemas.microsoft.com/office/drawing/2014/main" id="{D169BFFB-389E-4A46-849B-83B83EF85A36}"/>
              </a:ext>
            </a:extLst>
          </p:cNvPr>
          <p:cNvSpPr txBox="1"/>
          <p:nvPr/>
        </p:nvSpPr>
        <p:spPr>
          <a:xfrm>
            <a:off x="4514115" y="1212338"/>
            <a:ext cx="2819874" cy="1246495"/>
          </a:xfrm>
          <a:prstGeom prst="rect">
            <a:avLst/>
          </a:prstGeom>
          <a:noFill/>
        </p:spPr>
        <p:txBody>
          <a:bodyPr wrap="square" rtlCol="0">
            <a:spAutoFit/>
          </a:bodyPr>
          <a:lstStyle/>
          <a:p>
            <a:pPr>
              <a:lnSpc>
                <a:spcPts val="1520"/>
              </a:lnSpc>
            </a:pPr>
            <a:r>
              <a:rPr lang="en-GB" sz="1000" dirty="0">
                <a:solidFill>
                  <a:srgbClr val="212529"/>
                </a:solidFill>
                <a:latin typeface="Effra" panose="020B0603020203020204" pitchFamily="34" charset="0"/>
                <a:cs typeface="Effra" panose="020B0603020203020204" pitchFamily="34" charset="0"/>
              </a:rPr>
              <a:t>Collect donations with our twist on the traditional church collection plate. Perfect for church fundraising, the GoodPlate is a custom-built plate which can collect coins, notes and Gift Aid slips whilst also collecting contactless through the GBx Mini device at its centre. </a:t>
            </a:r>
            <a:endParaRPr lang="en-GB" sz="1000" dirty="0">
              <a:solidFill>
                <a:srgbClr val="212529"/>
              </a:solidFill>
              <a:latin typeface="Effra" panose="020B0603020203020204" pitchFamily="34" charset="0"/>
              <a:ea typeface="DIN 2014" panose="020B0504020202020204" pitchFamily="34" charset="77"/>
              <a:cs typeface="Effra" panose="020B0603020203020204" pitchFamily="34" charset="0"/>
            </a:endParaRPr>
          </a:p>
        </p:txBody>
      </p:sp>
      <p:sp>
        <p:nvSpPr>
          <p:cNvPr id="45" name="TextBox 44">
            <a:extLst>
              <a:ext uri="{FF2B5EF4-FFF2-40B4-BE49-F238E27FC236}">
                <a16:creationId xmlns:a16="http://schemas.microsoft.com/office/drawing/2014/main" id="{25309B94-C422-8540-8355-34A416D3C1B2}"/>
              </a:ext>
            </a:extLst>
          </p:cNvPr>
          <p:cNvSpPr txBox="1"/>
          <p:nvPr/>
        </p:nvSpPr>
        <p:spPr>
          <a:xfrm>
            <a:off x="4610733" y="2793943"/>
            <a:ext cx="2540111" cy="1472806"/>
          </a:xfrm>
          <a:prstGeom prst="rect">
            <a:avLst/>
          </a:prstGeom>
          <a:solidFill>
            <a:schemeClr val="bg1"/>
          </a:solidFill>
          <a:ln>
            <a:noFill/>
          </a:ln>
          <a:effectLst>
            <a:glow rad="63500">
              <a:schemeClr val="accent3">
                <a:satMod val="175000"/>
                <a:alpha val="0"/>
              </a:schemeClr>
            </a:glow>
            <a:outerShdw blurRad="292100" algn="tl" rotWithShape="0">
              <a:prstClr val="black">
                <a:alpha val="17000"/>
              </a:prstClr>
            </a:outerShdw>
          </a:effectLst>
        </p:spPr>
        <p:txBody>
          <a:bodyPr wrap="square" lIns="503998" rIns="180000" rtlCol="0" anchor="ctr">
            <a:noAutofit/>
          </a:bodyPr>
          <a:lstStyle/>
          <a:p>
            <a:pPr algn="ctr"/>
            <a:endParaRPr lang="en-GB" sz="1400" dirty="0">
              <a:solidFill>
                <a:srgbClr val="585856"/>
              </a:solidFill>
              <a:latin typeface="Modern Era" panose="02000000000000000000" pitchFamily="2" charset="0"/>
            </a:endParaRPr>
          </a:p>
        </p:txBody>
      </p:sp>
      <p:graphicFrame>
        <p:nvGraphicFramePr>
          <p:cNvPr id="46" name="Table 6">
            <a:extLst>
              <a:ext uri="{FF2B5EF4-FFF2-40B4-BE49-F238E27FC236}">
                <a16:creationId xmlns:a16="http://schemas.microsoft.com/office/drawing/2014/main" id="{89D9D3CC-0C7E-F54C-8E2C-763C3BD5C5C9}"/>
              </a:ext>
            </a:extLst>
          </p:cNvPr>
          <p:cNvGraphicFramePr>
            <a:graphicFrameLocks noGrp="1"/>
          </p:cNvGraphicFramePr>
          <p:nvPr>
            <p:extLst>
              <p:ext uri="{D42A27DB-BD31-4B8C-83A1-F6EECF244321}">
                <p14:modId xmlns:p14="http://schemas.microsoft.com/office/powerpoint/2010/main" val="1683417103"/>
              </p:ext>
            </p:extLst>
          </p:nvPr>
        </p:nvGraphicFramePr>
        <p:xfrm>
          <a:off x="4617680" y="3115710"/>
          <a:ext cx="2550637" cy="1151038"/>
        </p:xfrm>
        <a:graphic>
          <a:graphicData uri="http://schemas.openxmlformats.org/drawingml/2006/table">
            <a:tbl>
              <a:tblPr firstRow="1" bandRow="1">
                <a:tableStyleId>{C083E6E3-FA7D-4D7B-A595-EF9225AFEA82}</a:tableStyleId>
              </a:tblPr>
              <a:tblGrid>
                <a:gridCol w="1087149">
                  <a:extLst>
                    <a:ext uri="{9D8B030D-6E8A-4147-A177-3AD203B41FA5}">
                      <a16:colId xmlns:a16="http://schemas.microsoft.com/office/drawing/2014/main" val="1335191752"/>
                    </a:ext>
                  </a:extLst>
                </a:gridCol>
                <a:gridCol w="1463488">
                  <a:extLst>
                    <a:ext uri="{9D8B030D-6E8A-4147-A177-3AD203B41FA5}">
                      <a16:colId xmlns:a16="http://schemas.microsoft.com/office/drawing/2014/main" val="1211280114"/>
                    </a:ext>
                  </a:extLst>
                </a:gridCol>
              </a:tblGrid>
              <a:tr h="583574">
                <a:tc>
                  <a:txBody>
                    <a:bodyPr/>
                    <a:lstStyle/>
                    <a:p>
                      <a:r>
                        <a:rPr lang="en-GB" sz="900" b="0" spc="200" baseline="0" dirty="0">
                          <a:latin typeface="Effra"/>
                          <a:cs typeface="Effra" panose="020B0603020203020204" pitchFamily="34" charset="0"/>
                        </a:rPr>
                        <a:t>UNIT PRICE</a:t>
                      </a:r>
                    </a:p>
                  </a:txBody>
                  <a:tcPr marL="90000" marR="90000" marT="54000" marB="5400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spc="200" baseline="0" dirty="0">
                          <a:latin typeface="Effra"/>
                          <a:cs typeface="Effra" panose="020B0603020203020204" pitchFamily="34" charset="0"/>
                        </a:rPr>
                        <a:t>MONTHLY SERVICE FEE</a:t>
                      </a:r>
                      <a:br>
                        <a:rPr lang="en-GB" sz="900" b="0" spc="200" baseline="0" dirty="0">
                          <a:latin typeface="Effra"/>
                          <a:cs typeface="Effra" panose="020B0603020203020204" pitchFamily="34" charset="0"/>
                        </a:rPr>
                      </a:br>
                      <a:r>
                        <a:rPr lang="en-GB" sz="800" b="0" spc="0" baseline="0" dirty="0">
                          <a:latin typeface="Effra"/>
                          <a:cs typeface="Effra" panose="020B0603020203020204" pitchFamily="34" charset="0"/>
                        </a:rPr>
                        <a:t>(12 month minimum)</a:t>
                      </a:r>
                    </a:p>
                  </a:txBody>
                  <a:tcPr marL="90000" marR="90000" marT="54000" marB="5400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2613673"/>
                  </a:ext>
                </a:extLst>
              </a:tr>
              <a:tr h="283732">
                <a:tc>
                  <a:txBody>
                    <a:bodyPr/>
                    <a:lstStyle/>
                    <a:p>
                      <a:r>
                        <a:rPr lang="en-GB" sz="900" b="0" i="0" dirty="0">
                          <a:latin typeface="Effra"/>
                          <a:cs typeface="Effra" panose="020B0603020203020204" pitchFamily="34" charset="0"/>
                        </a:rPr>
                        <a:t>£215 inc Mini</a:t>
                      </a:r>
                    </a:p>
                  </a:txBody>
                  <a:tcPr marL="90000" marR="90000" marT="54000" marB="5400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dirty="0">
                          <a:latin typeface="Effra"/>
                          <a:cs typeface="Effra" panose="020B0603020203020204" pitchFamily="34" charset="0"/>
                        </a:rPr>
                        <a:t>£17.50</a:t>
                      </a:r>
                      <a:endParaRPr lang="en-GB" sz="900" b="0" i="0" dirty="0">
                        <a:latin typeface="Effra" panose="020B0603020203020204" pitchFamily="34" charset="0"/>
                        <a:cs typeface="Effra" panose="020B0603020203020204" pitchFamily="34" charset="0"/>
                      </a:endParaRPr>
                    </a:p>
                  </a:txBody>
                  <a:tcPr marL="90000" marR="90000" marT="54000" marB="5400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3703647"/>
                  </a:ext>
                </a:extLst>
              </a:tr>
              <a:tr h="283732">
                <a:tc>
                  <a:txBody>
                    <a:bodyPr/>
                    <a:lstStyle/>
                    <a:p>
                      <a:r>
                        <a:rPr lang="en-GB" sz="900" b="0" i="0" dirty="0">
                          <a:latin typeface="Effra"/>
                          <a:cs typeface="Effra" panose="020B0603020203020204" pitchFamily="34" charset="0"/>
                        </a:rPr>
                        <a:t>£90 exc Mini</a:t>
                      </a:r>
                      <a:endParaRPr lang="en-GB" sz="800" b="0" i="0" dirty="0">
                        <a:latin typeface="Effra"/>
                        <a:cs typeface="Effra" panose="020B0603020203020204" pitchFamily="34" charset="0"/>
                      </a:endParaRPr>
                    </a:p>
                  </a:txBody>
                  <a:tcPr marL="90000" marR="90000" marT="54000" marB="5400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i="0" dirty="0">
                          <a:latin typeface="Effra"/>
                          <a:cs typeface="Effra" panose="020B0603020203020204" pitchFamily="34" charset="0"/>
                        </a:rPr>
                        <a:t>-</a:t>
                      </a:r>
                    </a:p>
                  </a:txBody>
                  <a:tcPr marL="90000" marR="90000" marT="54000" marB="5400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0480802"/>
                  </a:ext>
                </a:extLst>
              </a:tr>
            </a:tbl>
          </a:graphicData>
        </a:graphic>
      </p:graphicFrame>
      <p:sp>
        <p:nvSpPr>
          <p:cNvPr id="47" name="Rectangle 46">
            <a:extLst>
              <a:ext uri="{FF2B5EF4-FFF2-40B4-BE49-F238E27FC236}">
                <a16:creationId xmlns:a16="http://schemas.microsoft.com/office/drawing/2014/main" id="{C5BC2ABA-C857-C147-B04D-06987A53C461}"/>
              </a:ext>
            </a:extLst>
          </p:cNvPr>
          <p:cNvSpPr/>
          <p:nvPr/>
        </p:nvSpPr>
        <p:spPr>
          <a:xfrm>
            <a:off x="4610734" y="2793944"/>
            <a:ext cx="2540110" cy="363808"/>
          </a:xfrm>
          <a:prstGeom prst="rect">
            <a:avLst/>
          </a:prstGeom>
          <a:solidFill>
            <a:srgbClr val="FF5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TextBox 47">
            <a:extLst>
              <a:ext uri="{FF2B5EF4-FFF2-40B4-BE49-F238E27FC236}">
                <a16:creationId xmlns:a16="http://schemas.microsoft.com/office/drawing/2014/main" id="{00B20557-6E54-E147-BD75-483E8450A5BF}"/>
              </a:ext>
            </a:extLst>
          </p:cNvPr>
          <p:cNvSpPr txBox="1"/>
          <p:nvPr/>
        </p:nvSpPr>
        <p:spPr>
          <a:xfrm>
            <a:off x="4762893" y="2793943"/>
            <a:ext cx="910007" cy="370550"/>
          </a:xfrm>
          <a:prstGeom prst="rect">
            <a:avLst/>
          </a:prstGeom>
          <a:noFill/>
        </p:spPr>
        <p:txBody>
          <a:bodyPr wrap="square" lIns="0" rtlCol="0" anchor="t">
            <a:noAutofit/>
          </a:bodyPr>
          <a:lstStyle/>
          <a:p>
            <a:pPr>
              <a:lnSpc>
                <a:spcPct val="150000"/>
              </a:lnSpc>
              <a:spcAft>
                <a:spcPts val="1800"/>
              </a:spcAft>
            </a:pPr>
            <a:r>
              <a:rPr lang="en-GB" sz="1200" dirty="0">
                <a:solidFill>
                  <a:schemeClr val="bg1"/>
                </a:solidFill>
                <a:latin typeface="Modern Era Bold" panose="02000000000000000000" pitchFamily="50" charset="0"/>
                <a:cs typeface="Effra" panose="020B0603020203020204" pitchFamily="34" charset="0"/>
              </a:rPr>
              <a:t>Purchase</a:t>
            </a:r>
            <a:endParaRPr lang="en-GB" sz="1200" b="1" dirty="0">
              <a:solidFill>
                <a:schemeClr val="bg1"/>
              </a:solidFill>
              <a:latin typeface="Modern Era Bold" panose="02000000000000000000" pitchFamily="50" charset="0"/>
              <a:cs typeface="Effra" panose="020B0603020203020204" pitchFamily="34" charset="0"/>
            </a:endParaRPr>
          </a:p>
        </p:txBody>
      </p:sp>
      <p:pic>
        <p:nvPicPr>
          <p:cNvPr id="50" name="Picture 49">
            <a:extLst>
              <a:ext uri="{FF2B5EF4-FFF2-40B4-BE49-F238E27FC236}">
                <a16:creationId xmlns:a16="http://schemas.microsoft.com/office/drawing/2014/main" id="{38AD1356-31CF-7C42-ABBA-3D6CE3F90F1B}"/>
              </a:ext>
            </a:extLst>
          </p:cNvPr>
          <p:cNvPicPr>
            <a:picLocks noChangeAspect="1"/>
          </p:cNvPicPr>
          <p:nvPr/>
        </p:nvPicPr>
        <p:blipFill rotWithShape="1">
          <a:blip r:embed="rId4">
            <a:extLst>
              <a:ext uri="{28A0092B-C50C-407E-A947-70E740481C1C}">
                <a14:useLocalDpi xmlns:a14="http://schemas.microsoft.com/office/drawing/2010/main" val="0"/>
              </a:ext>
            </a:extLst>
          </a:blip>
          <a:srcRect l="22083" t="20316" r="22390" b="21206"/>
          <a:stretch/>
        </p:blipFill>
        <p:spPr>
          <a:xfrm>
            <a:off x="9454546" y="2915126"/>
            <a:ext cx="687727" cy="1061320"/>
          </a:xfrm>
          <a:prstGeom prst="rect">
            <a:avLst/>
          </a:prstGeom>
        </p:spPr>
      </p:pic>
      <p:sp>
        <p:nvSpPr>
          <p:cNvPr id="53" name="TextBox 52">
            <a:extLst>
              <a:ext uri="{FF2B5EF4-FFF2-40B4-BE49-F238E27FC236}">
                <a16:creationId xmlns:a16="http://schemas.microsoft.com/office/drawing/2014/main" id="{8451FD54-1E18-5A4D-A09A-5E5554504372}"/>
              </a:ext>
            </a:extLst>
          </p:cNvPr>
          <p:cNvSpPr txBox="1"/>
          <p:nvPr/>
        </p:nvSpPr>
        <p:spPr>
          <a:xfrm>
            <a:off x="10370794" y="2885831"/>
            <a:ext cx="1372253" cy="338554"/>
          </a:xfrm>
          <a:prstGeom prst="rect">
            <a:avLst/>
          </a:prstGeom>
          <a:noFill/>
        </p:spPr>
        <p:txBody>
          <a:bodyPr wrap="square" rtlCol="0" anchor="t">
            <a:spAutoFit/>
          </a:bodyPr>
          <a:lstStyle/>
          <a:p>
            <a:r>
              <a:rPr lang="en-GB" sz="800" dirty="0">
                <a:solidFill>
                  <a:srgbClr val="58595B">
                    <a:alpha val="80000"/>
                  </a:srgbClr>
                </a:solidFill>
                <a:latin typeface="Effra Light" panose="020B0403020203020204" pitchFamily="34" charset="0"/>
                <a:cs typeface="Effra Light" panose="020B0403020203020204" pitchFamily="34" charset="0"/>
              </a:rPr>
              <a:t>All listed prices are exclusive of VAT and delivery.</a:t>
            </a:r>
            <a:endParaRPr lang="en-US" sz="800" dirty="0">
              <a:solidFill>
                <a:srgbClr val="58595B">
                  <a:alpha val="80000"/>
                </a:srgbClr>
              </a:solidFill>
              <a:latin typeface="Effra Light" panose="020B0403020203020204" pitchFamily="34" charset="0"/>
              <a:cs typeface="Effra Light" panose="020B0403020203020204" pitchFamily="34" charset="0"/>
            </a:endParaRPr>
          </a:p>
        </p:txBody>
      </p:sp>
      <p:sp>
        <p:nvSpPr>
          <p:cNvPr id="58" name="TextBox 57">
            <a:extLst>
              <a:ext uri="{FF2B5EF4-FFF2-40B4-BE49-F238E27FC236}">
                <a16:creationId xmlns:a16="http://schemas.microsoft.com/office/drawing/2014/main" id="{6F02E2A4-FD90-2C49-A871-32C7C80B7AB7}"/>
              </a:ext>
            </a:extLst>
          </p:cNvPr>
          <p:cNvSpPr txBox="1"/>
          <p:nvPr/>
        </p:nvSpPr>
        <p:spPr>
          <a:xfrm>
            <a:off x="356165" y="2797383"/>
            <a:ext cx="2867802" cy="1243699"/>
          </a:xfrm>
          <a:prstGeom prst="rect">
            <a:avLst/>
          </a:prstGeom>
          <a:solidFill>
            <a:schemeClr val="bg1"/>
          </a:solidFill>
          <a:ln>
            <a:noFill/>
          </a:ln>
          <a:effectLst>
            <a:glow rad="63500">
              <a:schemeClr val="accent3">
                <a:satMod val="175000"/>
                <a:alpha val="0"/>
              </a:schemeClr>
            </a:glow>
            <a:outerShdw blurRad="292100" algn="tl" rotWithShape="0">
              <a:prstClr val="black">
                <a:alpha val="17000"/>
              </a:prstClr>
            </a:outerShdw>
          </a:effectLst>
        </p:spPr>
        <p:txBody>
          <a:bodyPr wrap="square" lIns="503998" rIns="180000" rtlCol="0" anchor="ctr">
            <a:noAutofit/>
          </a:bodyPr>
          <a:lstStyle/>
          <a:p>
            <a:pPr algn="ctr"/>
            <a:endParaRPr lang="en-GB" sz="1400" dirty="0">
              <a:solidFill>
                <a:srgbClr val="585856"/>
              </a:solidFill>
              <a:latin typeface="Modern Era" panose="02000000000000000000" pitchFamily="2" charset="0"/>
            </a:endParaRPr>
          </a:p>
        </p:txBody>
      </p:sp>
      <p:sp>
        <p:nvSpPr>
          <p:cNvPr id="59" name="TextBox 58">
            <a:extLst>
              <a:ext uri="{FF2B5EF4-FFF2-40B4-BE49-F238E27FC236}">
                <a16:creationId xmlns:a16="http://schemas.microsoft.com/office/drawing/2014/main" id="{E660862A-EDB9-6540-AF19-BE5CBBD47E5A}"/>
              </a:ext>
            </a:extLst>
          </p:cNvPr>
          <p:cNvSpPr txBox="1"/>
          <p:nvPr/>
        </p:nvSpPr>
        <p:spPr>
          <a:xfrm>
            <a:off x="539082" y="276009"/>
            <a:ext cx="2108220" cy="680336"/>
          </a:xfrm>
          <a:prstGeom prst="rect">
            <a:avLst/>
          </a:prstGeom>
          <a:noFill/>
        </p:spPr>
        <p:txBody>
          <a:bodyPr wrap="square" lIns="0" rtlCol="0" anchor="t">
            <a:noAutofit/>
          </a:bodyPr>
          <a:lstStyle/>
          <a:p>
            <a:pPr>
              <a:lnSpc>
                <a:spcPct val="150000"/>
              </a:lnSpc>
              <a:spcAft>
                <a:spcPts val="1800"/>
              </a:spcAft>
            </a:pPr>
            <a:r>
              <a:rPr lang="en-GB" sz="3600" dirty="0">
                <a:solidFill>
                  <a:srgbClr val="412378"/>
                </a:solidFill>
                <a:latin typeface="Modern Era Bold" panose="02000000000000000000" pitchFamily="50" charset="0"/>
                <a:cs typeface="Effra" panose="020B0603020203020204" pitchFamily="34" charset="0"/>
              </a:rPr>
              <a:t>GBx Mini</a:t>
            </a:r>
            <a:endParaRPr lang="en-GB" sz="3200" b="1" dirty="0">
              <a:solidFill>
                <a:srgbClr val="412378"/>
              </a:solidFill>
              <a:latin typeface="Modern Era Bold" panose="02000000000000000000" pitchFamily="50" charset="0"/>
              <a:cs typeface="Effra" panose="020B0603020203020204" pitchFamily="34" charset="0"/>
            </a:endParaRPr>
          </a:p>
        </p:txBody>
      </p:sp>
      <p:graphicFrame>
        <p:nvGraphicFramePr>
          <p:cNvPr id="60" name="Table 6">
            <a:extLst>
              <a:ext uri="{FF2B5EF4-FFF2-40B4-BE49-F238E27FC236}">
                <a16:creationId xmlns:a16="http://schemas.microsoft.com/office/drawing/2014/main" id="{EC6717B0-301C-EA48-9126-9FC9B7EC44B0}"/>
              </a:ext>
            </a:extLst>
          </p:cNvPr>
          <p:cNvGraphicFramePr>
            <a:graphicFrameLocks noGrp="1"/>
          </p:cNvGraphicFramePr>
          <p:nvPr>
            <p:extLst>
              <p:ext uri="{D42A27DB-BD31-4B8C-83A1-F6EECF244321}">
                <p14:modId xmlns:p14="http://schemas.microsoft.com/office/powerpoint/2010/main" val="1775029523"/>
              </p:ext>
            </p:extLst>
          </p:nvPr>
        </p:nvGraphicFramePr>
        <p:xfrm>
          <a:off x="363274" y="3175148"/>
          <a:ext cx="2860693" cy="865934"/>
        </p:xfrm>
        <a:graphic>
          <a:graphicData uri="http://schemas.openxmlformats.org/drawingml/2006/table">
            <a:tbl>
              <a:tblPr firstRow="1" bandRow="1">
                <a:tableStyleId>{C083E6E3-FA7D-4D7B-A595-EF9225AFEA82}</a:tableStyleId>
              </a:tblPr>
              <a:tblGrid>
                <a:gridCol w="1293238">
                  <a:extLst>
                    <a:ext uri="{9D8B030D-6E8A-4147-A177-3AD203B41FA5}">
                      <a16:colId xmlns:a16="http://schemas.microsoft.com/office/drawing/2014/main" val="1335191752"/>
                    </a:ext>
                  </a:extLst>
                </a:gridCol>
                <a:gridCol w="1567455">
                  <a:extLst>
                    <a:ext uri="{9D8B030D-6E8A-4147-A177-3AD203B41FA5}">
                      <a16:colId xmlns:a16="http://schemas.microsoft.com/office/drawing/2014/main" val="1211280114"/>
                    </a:ext>
                  </a:extLst>
                </a:gridCol>
              </a:tblGrid>
              <a:tr h="620774">
                <a:tc>
                  <a:txBody>
                    <a:bodyPr/>
                    <a:lstStyle/>
                    <a:p>
                      <a:r>
                        <a:rPr lang="en-GB" sz="900" b="0" spc="200" baseline="0" dirty="0">
                          <a:latin typeface="Effra"/>
                          <a:cs typeface="Effra" panose="020B0603020203020204" pitchFamily="34" charset="0"/>
                        </a:rPr>
                        <a:t>UNIT PRICE</a:t>
                      </a:r>
                    </a:p>
                  </a:txBody>
                  <a:tcPr marL="90000" marR="90000" marT="54000" marB="5400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spc="200" baseline="0" dirty="0">
                          <a:latin typeface="Effra"/>
                          <a:cs typeface="Effra" panose="020B0603020203020204" pitchFamily="34" charset="0"/>
                        </a:rPr>
                        <a:t>MONTHLY SERVICE FEE</a:t>
                      </a:r>
                      <a:br>
                        <a:rPr lang="en-GB" sz="900" b="0" spc="200" baseline="0" dirty="0">
                          <a:latin typeface="Effra"/>
                          <a:cs typeface="Effra" panose="020B0603020203020204" pitchFamily="34" charset="0"/>
                        </a:rPr>
                      </a:br>
                      <a:r>
                        <a:rPr lang="en-GB" sz="800" b="0" spc="0" baseline="0" dirty="0">
                          <a:latin typeface="Effra"/>
                          <a:cs typeface="Effra" panose="020B0603020203020204" pitchFamily="34" charset="0"/>
                        </a:rPr>
                        <a:t>(12 month minimum)</a:t>
                      </a:r>
                    </a:p>
                  </a:txBody>
                  <a:tcPr marL="90000" marR="90000" marT="54000" marB="5400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2613673"/>
                  </a:ext>
                </a:extLst>
              </a:tr>
              <a:tr h="185735">
                <a:tc>
                  <a:txBody>
                    <a:bodyPr/>
                    <a:lstStyle/>
                    <a:p>
                      <a:r>
                        <a:rPr lang="en-GB" sz="900" b="0" i="0" dirty="0">
                          <a:latin typeface="Effra"/>
                          <a:cs typeface="Effra" panose="020B0603020203020204" pitchFamily="34" charset="0"/>
                        </a:rPr>
                        <a:t>£125</a:t>
                      </a:r>
                    </a:p>
                  </a:txBody>
                  <a:tcPr marL="90000" marR="90000" marT="54000" marB="5400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dirty="0">
                          <a:latin typeface="Effra"/>
                          <a:cs typeface="Effra" panose="020B0603020203020204" pitchFamily="34" charset="0"/>
                        </a:rPr>
                        <a:t>£17.50</a:t>
                      </a:r>
                      <a:endParaRPr lang="en-US" dirty="0"/>
                    </a:p>
                  </a:txBody>
                  <a:tcPr marL="90000" marR="90000" marT="54000" marB="5400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3703647"/>
                  </a:ext>
                </a:extLst>
              </a:tr>
            </a:tbl>
          </a:graphicData>
        </a:graphic>
      </p:graphicFrame>
      <p:sp>
        <p:nvSpPr>
          <p:cNvPr id="61" name="Rectangle 60">
            <a:extLst>
              <a:ext uri="{FF2B5EF4-FFF2-40B4-BE49-F238E27FC236}">
                <a16:creationId xmlns:a16="http://schemas.microsoft.com/office/drawing/2014/main" id="{B8120127-98D1-5A44-9D04-3A7E196718DE}"/>
              </a:ext>
            </a:extLst>
          </p:cNvPr>
          <p:cNvSpPr/>
          <p:nvPr/>
        </p:nvSpPr>
        <p:spPr>
          <a:xfrm>
            <a:off x="356337" y="2793615"/>
            <a:ext cx="2874576" cy="372763"/>
          </a:xfrm>
          <a:prstGeom prst="rect">
            <a:avLst/>
          </a:prstGeom>
          <a:solidFill>
            <a:srgbClr val="412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3" name="Picture 62">
            <a:extLst>
              <a:ext uri="{FF2B5EF4-FFF2-40B4-BE49-F238E27FC236}">
                <a16:creationId xmlns:a16="http://schemas.microsoft.com/office/drawing/2014/main" id="{983960FC-C2F0-174A-97D0-F42CCB68044C}"/>
              </a:ext>
            </a:extLst>
          </p:cNvPr>
          <p:cNvPicPr>
            <a:picLocks noChangeAspect="1"/>
          </p:cNvPicPr>
          <p:nvPr/>
        </p:nvPicPr>
        <p:blipFill rotWithShape="1">
          <a:blip r:embed="rId4">
            <a:extLst>
              <a:ext uri="{28A0092B-C50C-407E-A947-70E740481C1C}">
                <a14:useLocalDpi xmlns:a14="http://schemas.microsoft.com/office/drawing/2010/main" val="0"/>
              </a:ext>
            </a:extLst>
          </a:blip>
          <a:srcRect l="22083" t="20316" r="22390" b="21206"/>
          <a:stretch/>
        </p:blipFill>
        <p:spPr>
          <a:xfrm>
            <a:off x="359214" y="1203145"/>
            <a:ext cx="807719" cy="1246494"/>
          </a:xfrm>
          <a:prstGeom prst="rect">
            <a:avLst/>
          </a:prstGeom>
        </p:spPr>
      </p:pic>
      <p:sp>
        <p:nvSpPr>
          <p:cNvPr id="64" name="TextBox 63">
            <a:extLst>
              <a:ext uri="{FF2B5EF4-FFF2-40B4-BE49-F238E27FC236}">
                <a16:creationId xmlns:a16="http://schemas.microsoft.com/office/drawing/2014/main" id="{380E29F1-7629-604E-8C4A-002F8E84A5C6}"/>
              </a:ext>
            </a:extLst>
          </p:cNvPr>
          <p:cNvSpPr txBox="1"/>
          <p:nvPr/>
        </p:nvSpPr>
        <p:spPr>
          <a:xfrm>
            <a:off x="367715" y="4716952"/>
            <a:ext cx="2346205" cy="1423871"/>
          </a:xfrm>
          <a:prstGeom prst="rect">
            <a:avLst/>
          </a:prstGeom>
          <a:solidFill>
            <a:schemeClr val="bg1"/>
          </a:solidFill>
          <a:ln>
            <a:noFill/>
          </a:ln>
          <a:effectLst>
            <a:glow rad="63500">
              <a:schemeClr val="accent3">
                <a:satMod val="175000"/>
                <a:alpha val="0"/>
              </a:schemeClr>
            </a:glow>
            <a:outerShdw blurRad="292100" algn="tl" rotWithShape="0">
              <a:prstClr val="black">
                <a:alpha val="17000"/>
              </a:prstClr>
            </a:outerShdw>
          </a:effectLst>
        </p:spPr>
        <p:txBody>
          <a:bodyPr wrap="square" lIns="503998" rIns="180000" rtlCol="0" anchor="ctr">
            <a:noAutofit/>
          </a:bodyPr>
          <a:lstStyle/>
          <a:p>
            <a:pPr algn="ctr"/>
            <a:endParaRPr lang="en-GB" sz="1400" dirty="0">
              <a:solidFill>
                <a:srgbClr val="585856"/>
              </a:solidFill>
              <a:latin typeface="Modern Era" panose="02000000000000000000" pitchFamily="2" charset="0"/>
            </a:endParaRPr>
          </a:p>
        </p:txBody>
      </p:sp>
      <p:sp>
        <p:nvSpPr>
          <p:cNvPr id="65" name="Rectangle 64">
            <a:extLst>
              <a:ext uri="{FF2B5EF4-FFF2-40B4-BE49-F238E27FC236}">
                <a16:creationId xmlns:a16="http://schemas.microsoft.com/office/drawing/2014/main" id="{E292119F-3AE5-E24B-BB61-760B684C4B07}"/>
              </a:ext>
            </a:extLst>
          </p:cNvPr>
          <p:cNvSpPr/>
          <p:nvPr/>
        </p:nvSpPr>
        <p:spPr>
          <a:xfrm>
            <a:off x="363273" y="4327814"/>
            <a:ext cx="2346205" cy="389139"/>
          </a:xfrm>
          <a:prstGeom prst="rect">
            <a:avLst/>
          </a:prstGeom>
          <a:solidFill>
            <a:srgbClr val="412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TextBox 65">
            <a:extLst>
              <a:ext uri="{FF2B5EF4-FFF2-40B4-BE49-F238E27FC236}">
                <a16:creationId xmlns:a16="http://schemas.microsoft.com/office/drawing/2014/main" id="{44710FE1-D008-DC47-B053-2D560648D7AE}"/>
              </a:ext>
            </a:extLst>
          </p:cNvPr>
          <p:cNvSpPr txBox="1"/>
          <p:nvPr/>
        </p:nvSpPr>
        <p:spPr>
          <a:xfrm>
            <a:off x="480776" y="4311147"/>
            <a:ext cx="910007" cy="370550"/>
          </a:xfrm>
          <a:prstGeom prst="rect">
            <a:avLst/>
          </a:prstGeom>
          <a:noFill/>
        </p:spPr>
        <p:txBody>
          <a:bodyPr wrap="square" lIns="0" rtlCol="0" anchor="t">
            <a:noAutofit/>
          </a:bodyPr>
          <a:lstStyle/>
          <a:p>
            <a:pPr>
              <a:lnSpc>
                <a:spcPct val="150000"/>
              </a:lnSpc>
              <a:spcAft>
                <a:spcPts val="1800"/>
              </a:spcAft>
            </a:pPr>
            <a:r>
              <a:rPr lang="en-GB" sz="1200" dirty="0">
                <a:solidFill>
                  <a:schemeClr val="bg1"/>
                </a:solidFill>
                <a:latin typeface="Modern Era Bold" panose="02000000000000000000" pitchFamily="50" charset="0"/>
                <a:cs typeface="Effra" panose="020B0603020203020204" pitchFamily="34" charset="0"/>
              </a:rPr>
              <a:t>Lease</a:t>
            </a:r>
            <a:endParaRPr lang="en-GB" sz="1200" b="1" dirty="0">
              <a:solidFill>
                <a:schemeClr val="bg1"/>
              </a:solidFill>
              <a:latin typeface="Modern Era Bold" panose="02000000000000000000" pitchFamily="50" charset="0"/>
              <a:cs typeface="Effra" panose="020B0603020203020204" pitchFamily="34" charset="0"/>
            </a:endParaRPr>
          </a:p>
        </p:txBody>
      </p:sp>
      <p:graphicFrame>
        <p:nvGraphicFramePr>
          <p:cNvPr id="67" name="Table 6">
            <a:extLst>
              <a:ext uri="{FF2B5EF4-FFF2-40B4-BE49-F238E27FC236}">
                <a16:creationId xmlns:a16="http://schemas.microsoft.com/office/drawing/2014/main" id="{2FFAD784-15E5-CA4F-8106-28C39B5DADD6}"/>
              </a:ext>
            </a:extLst>
          </p:cNvPr>
          <p:cNvGraphicFramePr>
            <a:graphicFrameLocks noGrp="1"/>
          </p:cNvGraphicFramePr>
          <p:nvPr>
            <p:extLst>
              <p:ext uri="{D42A27DB-BD31-4B8C-83A1-F6EECF244321}">
                <p14:modId xmlns:p14="http://schemas.microsoft.com/office/powerpoint/2010/main" val="1673493841"/>
              </p:ext>
            </p:extLst>
          </p:nvPr>
        </p:nvGraphicFramePr>
        <p:xfrm>
          <a:off x="442945" y="4699881"/>
          <a:ext cx="2264560" cy="1503698"/>
        </p:xfrm>
        <a:graphic>
          <a:graphicData uri="http://schemas.openxmlformats.org/drawingml/2006/table">
            <a:tbl>
              <a:tblPr firstRow="1" bandRow="1">
                <a:tableStyleId>{C083E6E3-FA7D-4D7B-A595-EF9225AFEA82}</a:tableStyleId>
              </a:tblPr>
              <a:tblGrid>
                <a:gridCol w="1075397">
                  <a:extLst>
                    <a:ext uri="{9D8B030D-6E8A-4147-A177-3AD203B41FA5}">
                      <a16:colId xmlns:a16="http://schemas.microsoft.com/office/drawing/2014/main" val="1911901784"/>
                    </a:ext>
                  </a:extLst>
                </a:gridCol>
                <a:gridCol w="1189163">
                  <a:extLst>
                    <a:ext uri="{9D8B030D-6E8A-4147-A177-3AD203B41FA5}">
                      <a16:colId xmlns:a16="http://schemas.microsoft.com/office/drawing/2014/main" val="1335191752"/>
                    </a:ext>
                  </a:extLst>
                </a:gridCol>
              </a:tblGrid>
              <a:tr h="421798">
                <a:tc>
                  <a:txBody>
                    <a:bodyPr/>
                    <a:lstStyle/>
                    <a:p>
                      <a:r>
                        <a:rPr lang="en-GB" sz="900" b="0" spc="200" baseline="0" dirty="0">
                          <a:latin typeface="Effra"/>
                          <a:cs typeface="Effra" panose="020B0603020203020204" pitchFamily="34" charset="0"/>
                        </a:rPr>
                        <a:t>MONTHS</a:t>
                      </a:r>
                    </a:p>
                  </a:txBody>
                  <a:tcPr marL="90000" marR="90000" marT="54000" marB="54000"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spc="200" baseline="0" dirty="0">
                          <a:latin typeface="Effra" panose="020B0603020203020204" pitchFamily="34" charset="0"/>
                          <a:cs typeface="Effra" panose="020B0603020203020204" pitchFamily="34" charset="0"/>
                        </a:rPr>
                        <a:t>MONTHLY FEE</a:t>
                      </a:r>
                    </a:p>
                  </a:txBody>
                  <a:tcPr marL="90000" marR="90000" marT="54000" marB="54000"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2613673"/>
                  </a:ext>
                </a:extLst>
              </a:tr>
              <a:tr h="270475">
                <a:tc>
                  <a:txBody>
                    <a:bodyPr/>
                    <a:lstStyle/>
                    <a:p>
                      <a:r>
                        <a:rPr lang="en-GB" sz="900" b="0" i="0" dirty="0">
                          <a:latin typeface="Effra"/>
                          <a:cs typeface="Effra" panose="020B0603020203020204" pitchFamily="34" charset="0"/>
                        </a:rPr>
                        <a:t>6</a:t>
                      </a:r>
                    </a:p>
                  </a:txBody>
                  <a:tcPr marL="90000" marR="90000" marT="54000" marB="5400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dirty="0">
                          <a:latin typeface="Effra" panose="020B0603020203020204" pitchFamily="34" charset="0"/>
                          <a:cs typeface="Effra" panose="020B0603020203020204" pitchFamily="34" charset="0"/>
                        </a:rPr>
                        <a:t>£30.00</a:t>
                      </a:r>
                    </a:p>
                  </a:txBody>
                  <a:tcPr marL="90000" marR="90000" marT="54000" marB="5400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3703647"/>
                  </a:ext>
                </a:extLst>
              </a:tr>
              <a:tr h="270475">
                <a:tc>
                  <a:txBody>
                    <a:bodyPr/>
                    <a:lstStyle/>
                    <a:p>
                      <a:r>
                        <a:rPr lang="en-GB" sz="900" b="0" i="0" dirty="0">
                          <a:latin typeface="Effra"/>
                          <a:cs typeface="Effra" panose="020B0603020203020204" pitchFamily="34" charset="0"/>
                        </a:rPr>
                        <a:t>12</a:t>
                      </a:r>
                    </a:p>
                  </a:txBody>
                  <a:tcPr marL="90000" marR="90000" marT="54000" marB="5400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dirty="0">
                          <a:latin typeface="Effra"/>
                          <a:cs typeface="Effra" panose="020B0603020203020204" pitchFamily="34" charset="0"/>
                        </a:rPr>
                        <a:t>£25.00</a:t>
                      </a:r>
                    </a:p>
                  </a:txBody>
                  <a:tcPr marL="90000" marR="90000" marT="54000" marB="5400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320272"/>
                  </a:ext>
                </a:extLst>
              </a:tr>
              <a:tr h="270475">
                <a:tc>
                  <a:txBody>
                    <a:bodyPr/>
                    <a:lstStyle/>
                    <a:p>
                      <a:r>
                        <a:rPr lang="en-GB" sz="900" b="0" i="0" dirty="0">
                          <a:latin typeface="Effra"/>
                          <a:cs typeface="Effra" panose="020B0603020203020204" pitchFamily="34" charset="0"/>
                        </a:rPr>
                        <a:t>24</a:t>
                      </a:r>
                    </a:p>
                  </a:txBody>
                  <a:tcPr marL="90000" marR="90000" marT="54000" marB="5400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dirty="0">
                          <a:latin typeface="Effra" panose="020B0603020203020204" pitchFamily="34" charset="0"/>
                          <a:cs typeface="Effra" panose="020B0603020203020204" pitchFamily="34" charset="0"/>
                        </a:rPr>
                        <a:t>£20.00</a:t>
                      </a:r>
                    </a:p>
                  </a:txBody>
                  <a:tcPr marL="90000" marR="90000" marT="54000" marB="5400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7081529"/>
                  </a:ext>
                </a:extLst>
              </a:tr>
              <a:tr h="270475">
                <a:tc>
                  <a:txBody>
                    <a:bodyPr/>
                    <a:lstStyle/>
                    <a:p>
                      <a:r>
                        <a:rPr lang="en-GB" sz="900" b="0" i="0" dirty="0">
                          <a:latin typeface="Effra" panose="020B0603020203020204" pitchFamily="34" charset="0"/>
                          <a:cs typeface="Effra" panose="020B0603020203020204" pitchFamily="34" charset="0"/>
                        </a:rPr>
                        <a:t>36</a:t>
                      </a:r>
                    </a:p>
                  </a:txBody>
                  <a:tcPr marL="90000" marR="90000" marT="54000" marB="5400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GB" sz="900" b="0" i="0" dirty="0">
                          <a:solidFill>
                            <a:srgbClr val="000000"/>
                          </a:solidFill>
                          <a:effectLst/>
                          <a:latin typeface="Effra" panose="020B0603020203020204"/>
                        </a:rPr>
                        <a:t>£17.50</a:t>
                      </a:r>
                      <a:endParaRPr lang="en-GB" sz="900" b="0" i="0" dirty="0">
                        <a:latin typeface="Effra" panose="020B0603020203020204" pitchFamily="34" charset="0"/>
                        <a:cs typeface="Effra" panose="020B0603020203020204" pitchFamily="34" charset="0"/>
                      </a:endParaRPr>
                    </a:p>
                  </a:txBody>
                  <a:tcPr marL="90000" marR="90000" marT="54000" marB="5400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1494245"/>
                  </a:ext>
                </a:extLst>
              </a:tr>
            </a:tbl>
          </a:graphicData>
        </a:graphic>
      </p:graphicFrame>
      <p:sp>
        <p:nvSpPr>
          <p:cNvPr id="68" name="TextBox 67">
            <a:extLst>
              <a:ext uri="{FF2B5EF4-FFF2-40B4-BE49-F238E27FC236}">
                <a16:creationId xmlns:a16="http://schemas.microsoft.com/office/drawing/2014/main" id="{882CB2B0-B5EC-5C47-89D1-A1586327EBF3}"/>
              </a:ext>
            </a:extLst>
          </p:cNvPr>
          <p:cNvSpPr txBox="1"/>
          <p:nvPr/>
        </p:nvSpPr>
        <p:spPr>
          <a:xfrm>
            <a:off x="1163177" y="1175921"/>
            <a:ext cx="2164011" cy="1246495"/>
          </a:xfrm>
          <a:prstGeom prst="rect">
            <a:avLst/>
          </a:prstGeom>
          <a:noFill/>
        </p:spPr>
        <p:txBody>
          <a:bodyPr wrap="square" rtlCol="0">
            <a:spAutoFit/>
          </a:bodyPr>
          <a:lstStyle/>
          <a:p>
            <a:pPr>
              <a:lnSpc>
                <a:spcPts val="1520"/>
              </a:lnSpc>
            </a:pPr>
            <a:r>
              <a:rPr lang="en-GB" sz="1000" dirty="0">
                <a:solidFill>
                  <a:srgbClr val="212529"/>
                </a:solidFill>
                <a:latin typeface="Effra" panose="020B0603020203020204" pitchFamily="34" charset="0"/>
                <a:cs typeface="Effra" panose="020B0603020203020204" pitchFamily="34" charset="0"/>
              </a:rPr>
              <a:t>Seamlessly accept Chip &amp; Pin and contactless donations. A hand-held device, the GBx Mini is compact and versatile with up to three hours battery life, and additional removable batteries available.</a:t>
            </a:r>
            <a:endParaRPr lang="en-GB" sz="1000" dirty="0">
              <a:solidFill>
                <a:srgbClr val="212529"/>
              </a:solidFill>
              <a:latin typeface="Effra" panose="020B0603020203020204" pitchFamily="34" charset="0"/>
              <a:ea typeface="DIN 2014" panose="020B0504020202020204" pitchFamily="34" charset="77"/>
              <a:cs typeface="Effra" panose="020B0603020203020204" pitchFamily="34" charset="0"/>
            </a:endParaRPr>
          </a:p>
        </p:txBody>
      </p:sp>
      <p:pic>
        <p:nvPicPr>
          <p:cNvPr id="6" name="Picture 5" descr="A close up of a pan on a table&#10;&#10;Description automatically generated">
            <a:extLst>
              <a:ext uri="{FF2B5EF4-FFF2-40B4-BE49-F238E27FC236}">
                <a16:creationId xmlns:a16="http://schemas.microsoft.com/office/drawing/2014/main" id="{1429A7A6-054F-4D40-B7F2-AFE5CB0DBA00}"/>
              </a:ext>
            </a:extLst>
          </p:cNvPr>
          <p:cNvPicPr>
            <a:picLocks noChangeAspect="1"/>
          </p:cNvPicPr>
          <p:nvPr/>
        </p:nvPicPr>
        <p:blipFill rotWithShape="1">
          <a:blip r:embed="rId5">
            <a:extLst>
              <a:ext uri="{28A0092B-C50C-407E-A947-70E740481C1C}">
                <a14:useLocalDpi xmlns:a14="http://schemas.microsoft.com/office/drawing/2010/main" val="0"/>
              </a:ext>
            </a:extLst>
          </a:blip>
          <a:srcRect t="26858" b="32017"/>
          <a:stretch/>
        </p:blipFill>
        <p:spPr>
          <a:xfrm>
            <a:off x="4248077" y="4599241"/>
            <a:ext cx="7982957" cy="2281041"/>
          </a:xfrm>
          <a:prstGeom prst="rect">
            <a:avLst/>
          </a:prstGeom>
        </p:spPr>
      </p:pic>
      <p:sp>
        <p:nvSpPr>
          <p:cNvPr id="29" name="TextBox 28">
            <a:extLst>
              <a:ext uri="{FF2B5EF4-FFF2-40B4-BE49-F238E27FC236}">
                <a16:creationId xmlns:a16="http://schemas.microsoft.com/office/drawing/2014/main" id="{C2AB340A-FD72-4353-A2DA-ECB9954FC9EB}"/>
              </a:ext>
            </a:extLst>
          </p:cNvPr>
          <p:cNvSpPr txBox="1"/>
          <p:nvPr/>
        </p:nvSpPr>
        <p:spPr>
          <a:xfrm>
            <a:off x="523464" y="2787202"/>
            <a:ext cx="1393277" cy="370550"/>
          </a:xfrm>
          <a:prstGeom prst="rect">
            <a:avLst/>
          </a:prstGeom>
          <a:noFill/>
        </p:spPr>
        <p:txBody>
          <a:bodyPr wrap="square" lIns="0" rtlCol="0" anchor="t">
            <a:noAutofit/>
          </a:bodyPr>
          <a:lstStyle/>
          <a:p>
            <a:pPr>
              <a:lnSpc>
                <a:spcPct val="150000"/>
              </a:lnSpc>
              <a:spcAft>
                <a:spcPts val="1800"/>
              </a:spcAft>
            </a:pPr>
            <a:r>
              <a:rPr lang="en-GB" sz="1200" dirty="0">
                <a:solidFill>
                  <a:schemeClr val="bg1"/>
                </a:solidFill>
                <a:latin typeface="Modern Era Bold" panose="02000000000000000000" pitchFamily="50" charset="0"/>
                <a:cs typeface="Effra" panose="020B0603020203020204" pitchFamily="34" charset="0"/>
              </a:rPr>
              <a:t>Purchase</a:t>
            </a:r>
            <a:endParaRPr lang="en-GB" sz="1200" b="1" dirty="0">
              <a:solidFill>
                <a:schemeClr val="bg1"/>
              </a:solidFill>
              <a:latin typeface="Modern Era Bold" panose="02000000000000000000" pitchFamily="50" charset="0"/>
              <a:cs typeface="Effra" panose="020B0603020203020204" pitchFamily="34" charset="0"/>
            </a:endParaRPr>
          </a:p>
        </p:txBody>
      </p:sp>
    </p:spTree>
    <p:extLst>
      <p:ext uri="{BB962C8B-B14F-4D97-AF65-F5344CB8AC3E}">
        <p14:creationId xmlns:p14="http://schemas.microsoft.com/office/powerpoint/2010/main" val="1730616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13738D2-7FBD-41C2-92FA-91BCEFF948DD}"/>
              </a:ext>
            </a:extLst>
          </p:cNvPr>
          <p:cNvSpPr/>
          <p:nvPr/>
        </p:nvSpPr>
        <p:spPr>
          <a:xfrm flipH="1">
            <a:off x="3583709" y="1"/>
            <a:ext cx="8608290" cy="6857999"/>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TextBox 48">
            <a:extLst>
              <a:ext uri="{FF2B5EF4-FFF2-40B4-BE49-F238E27FC236}">
                <a16:creationId xmlns:a16="http://schemas.microsoft.com/office/drawing/2014/main" id="{EA9784B5-5471-4E46-83F8-520105C4A116}"/>
              </a:ext>
            </a:extLst>
          </p:cNvPr>
          <p:cNvSpPr txBox="1"/>
          <p:nvPr/>
        </p:nvSpPr>
        <p:spPr>
          <a:xfrm>
            <a:off x="8054972" y="726434"/>
            <a:ext cx="4137027" cy="1165214"/>
          </a:xfrm>
          <a:prstGeom prst="rect">
            <a:avLst/>
          </a:prstGeom>
          <a:solidFill>
            <a:schemeClr val="bg1"/>
          </a:solidFill>
          <a:ln>
            <a:noFill/>
          </a:ln>
          <a:effectLst>
            <a:glow rad="63500">
              <a:schemeClr val="accent3">
                <a:satMod val="175000"/>
                <a:alpha val="0"/>
              </a:schemeClr>
            </a:glow>
            <a:outerShdw blurRad="292100" algn="tl" rotWithShape="0">
              <a:prstClr val="black">
                <a:alpha val="17000"/>
              </a:prstClr>
            </a:outerShdw>
          </a:effectLst>
        </p:spPr>
        <p:txBody>
          <a:bodyPr wrap="square" lIns="503998" rIns="180000" rtlCol="0" anchor="ctr">
            <a:noAutofit/>
          </a:bodyPr>
          <a:lstStyle/>
          <a:p>
            <a:pPr algn="ctr"/>
            <a:endParaRPr lang="en-GB" sz="1400" dirty="0">
              <a:solidFill>
                <a:srgbClr val="585856"/>
              </a:solidFill>
              <a:latin typeface="Modern Era" panose="02000000000000000000" pitchFamily="2" charset="0"/>
            </a:endParaRPr>
          </a:p>
        </p:txBody>
      </p:sp>
      <p:sp>
        <p:nvSpPr>
          <p:cNvPr id="5" name="Slide Number Placeholder 4">
            <a:extLst>
              <a:ext uri="{FF2B5EF4-FFF2-40B4-BE49-F238E27FC236}">
                <a16:creationId xmlns:a16="http://schemas.microsoft.com/office/drawing/2014/main" id="{96878388-1ABB-47F8-82EC-EA069D33561E}"/>
              </a:ext>
            </a:extLst>
          </p:cNvPr>
          <p:cNvSpPr>
            <a:spLocks noGrp="1"/>
          </p:cNvSpPr>
          <p:nvPr>
            <p:ph type="sldNum" sz="quarter" idx="12"/>
          </p:nvPr>
        </p:nvSpPr>
        <p:spPr>
          <a:xfrm>
            <a:off x="9077011" y="6288752"/>
            <a:ext cx="2743200" cy="365125"/>
          </a:xfrm>
        </p:spPr>
        <p:txBody>
          <a:bodyPr/>
          <a:lstStyle/>
          <a:p>
            <a:fld id="{6D176154-EAD8-4A69-A219-79814AB44798}" type="slidenum">
              <a:rPr lang="en-GB" smtClean="0"/>
              <a:t>6</a:t>
            </a:fld>
            <a:endParaRPr lang="en-GB" dirty="0"/>
          </a:p>
        </p:txBody>
      </p:sp>
      <p:sp>
        <p:nvSpPr>
          <p:cNvPr id="10" name="TextBox 9">
            <a:extLst>
              <a:ext uri="{FF2B5EF4-FFF2-40B4-BE49-F238E27FC236}">
                <a16:creationId xmlns:a16="http://schemas.microsoft.com/office/drawing/2014/main" id="{08312DF5-D5FE-4FE0-9417-DD6F311D9F25}"/>
              </a:ext>
            </a:extLst>
          </p:cNvPr>
          <p:cNvSpPr txBox="1"/>
          <p:nvPr/>
        </p:nvSpPr>
        <p:spPr>
          <a:xfrm>
            <a:off x="8294434" y="941552"/>
            <a:ext cx="3897565" cy="792268"/>
          </a:xfrm>
          <a:prstGeom prst="rect">
            <a:avLst/>
          </a:prstGeom>
          <a:noFill/>
        </p:spPr>
        <p:txBody>
          <a:bodyPr wrap="square" rtlCol="0">
            <a:spAutoFit/>
          </a:bodyPr>
          <a:lstStyle/>
          <a:p>
            <a:pPr>
              <a:lnSpc>
                <a:spcPct val="150000"/>
              </a:lnSpc>
            </a:pPr>
            <a:r>
              <a:rPr lang="en-GB" sz="1600" dirty="0">
                <a:solidFill>
                  <a:srgbClr val="212529"/>
                </a:solidFill>
                <a:latin typeface="Modern Era" panose="02000000000000000000" pitchFamily="50" charset="0"/>
                <a:cs typeface="Effra" panose="020B0603020203020204" pitchFamily="34" charset="0"/>
              </a:rPr>
              <a:t>Email </a:t>
            </a:r>
            <a:r>
              <a:rPr lang="en-GB" sz="1600" dirty="0">
                <a:solidFill>
                  <a:srgbClr val="212529"/>
                </a:solidFill>
                <a:latin typeface="Modern Era" panose="02000000000000000000" pitchFamily="50" charset="0"/>
                <a:cs typeface="Effra" panose="020B0603020203020204" pitchFamily="34" charset="0"/>
                <a:hlinkClick r:id="rId3"/>
              </a:rPr>
              <a:t>sales@goodbox.com</a:t>
            </a:r>
            <a:r>
              <a:rPr lang="en-GB" sz="1600" dirty="0">
                <a:solidFill>
                  <a:srgbClr val="212529"/>
                </a:solidFill>
                <a:latin typeface="Modern Era" panose="02000000000000000000" pitchFamily="50" charset="0"/>
                <a:cs typeface="Effra" panose="020B0603020203020204" pitchFamily="34" charset="0"/>
              </a:rPr>
              <a:t> to speak to our friendly team.</a:t>
            </a:r>
            <a:endParaRPr lang="en-GB" sz="1600" dirty="0">
              <a:solidFill>
                <a:srgbClr val="212529"/>
              </a:solidFill>
              <a:latin typeface="Modern Era Bold" panose="02000000000000000000" pitchFamily="50" charset="0"/>
              <a:cs typeface="Effra" panose="020B0603020203020204" pitchFamily="34" charset="0"/>
            </a:endParaRPr>
          </a:p>
        </p:txBody>
      </p:sp>
      <p:sp>
        <p:nvSpPr>
          <p:cNvPr id="27" name="TextBox 26">
            <a:extLst>
              <a:ext uri="{FF2B5EF4-FFF2-40B4-BE49-F238E27FC236}">
                <a16:creationId xmlns:a16="http://schemas.microsoft.com/office/drawing/2014/main" id="{205016F3-1EA0-4BC9-AC33-EE92B08D2B79}"/>
              </a:ext>
            </a:extLst>
          </p:cNvPr>
          <p:cNvSpPr txBox="1"/>
          <p:nvPr/>
        </p:nvSpPr>
        <p:spPr>
          <a:xfrm>
            <a:off x="4058504" y="-51706"/>
            <a:ext cx="3376553" cy="680336"/>
          </a:xfrm>
          <a:prstGeom prst="rect">
            <a:avLst/>
          </a:prstGeom>
          <a:noFill/>
        </p:spPr>
        <p:txBody>
          <a:bodyPr wrap="square" lIns="0" rtlCol="0" anchor="t">
            <a:noAutofit/>
          </a:bodyPr>
          <a:lstStyle/>
          <a:p>
            <a:pPr>
              <a:lnSpc>
                <a:spcPct val="150000"/>
              </a:lnSpc>
              <a:spcAft>
                <a:spcPts val="1800"/>
              </a:spcAft>
            </a:pPr>
            <a:r>
              <a:rPr lang="en-GB" sz="3600" dirty="0">
                <a:solidFill>
                  <a:srgbClr val="FF5064"/>
                </a:solidFill>
                <a:latin typeface="Modern Era Bold" panose="02000000000000000000" pitchFamily="50" charset="0"/>
                <a:cs typeface="Effra" panose="020B0603020203020204" pitchFamily="34" charset="0"/>
              </a:rPr>
              <a:t>GBx Integrated</a:t>
            </a:r>
            <a:endParaRPr lang="en-GB" sz="3200" b="1" dirty="0">
              <a:solidFill>
                <a:srgbClr val="FF5064"/>
              </a:solidFill>
              <a:latin typeface="Modern Era Bold" panose="02000000000000000000" pitchFamily="50" charset="0"/>
              <a:cs typeface="Effra" panose="020B0603020203020204" pitchFamily="34" charset="0"/>
            </a:endParaRPr>
          </a:p>
        </p:txBody>
      </p:sp>
      <p:sp>
        <p:nvSpPr>
          <p:cNvPr id="36" name="TextBox 35">
            <a:extLst>
              <a:ext uri="{FF2B5EF4-FFF2-40B4-BE49-F238E27FC236}">
                <a16:creationId xmlns:a16="http://schemas.microsoft.com/office/drawing/2014/main" id="{5931B6EB-102B-1A4B-8461-F91BBAC561A1}"/>
              </a:ext>
            </a:extLst>
          </p:cNvPr>
          <p:cNvSpPr txBox="1"/>
          <p:nvPr/>
        </p:nvSpPr>
        <p:spPr>
          <a:xfrm>
            <a:off x="7980450" y="323773"/>
            <a:ext cx="1866953" cy="282770"/>
          </a:xfrm>
          <a:prstGeom prst="rect">
            <a:avLst/>
          </a:prstGeom>
          <a:noFill/>
        </p:spPr>
        <p:txBody>
          <a:bodyPr wrap="square" rtlCol="0">
            <a:spAutoFit/>
          </a:bodyPr>
          <a:lstStyle/>
          <a:p>
            <a:pPr>
              <a:lnSpc>
                <a:spcPct val="150000"/>
              </a:lnSpc>
            </a:pPr>
            <a:r>
              <a:rPr lang="en-GB" sz="900" spc="200" dirty="0">
                <a:solidFill>
                  <a:srgbClr val="58595B"/>
                </a:solidFill>
                <a:latin typeface="Effra" panose="020B0603020203020204" pitchFamily="34" charset="0"/>
                <a:cs typeface="Effra" panose="020B0603020203020204" pitchFamily="34" charset="0"/>
              </a:rPr>
              <a:t>HAVE QUESTIONS?</a:t>
            </a:r>
          </a:p>
        </p:txBody>
      </p:sp>
      <p:sp>
        <p:nvSpPr>
          <p:cNvPr id="44" name="TextBox 43">
            <a:extLst>
              <a:ext uri="{FF2B5EF4-FFF2-40B4-BE49-F238E27FC236}">
                <a16:creationId xmlns:a16="http://schemas.microsoft.com/office/drawing/2014/main" id="{D169BFFB-389E-4A46-849B-83B83EF85A36}"/>
              </a:ext>
            </a:extLst>
          </p:cNvPr>
          <p:cNvSpPr txBox="1"/>
          <p:nvPr/>
        </p:nvSpPr>
        <p:spPr>
          <a:xfrm>
            <a:off x="4013316" y="857912"/>
            <a:ext cx="3506729" cy="2001702"/>
          </a:xfrm>
          <a:prstGeom prst="rect">
            <a:avLst/>
          </a:prstGeom>
          <a:noFill/>
        </p:spPr>
        <p:txBody>
          <a:bodyPr wrap="square" rtlCol="0">
            <a:spAutoFit/>
          </a:bodyPr>
          <a:lstStyle/>
          <a:p>
            <a:pPr>
              <a:lnSpc>
                <a:spcPts val="1520"/>
              </a:lnSpc>
            </a:pPr>
            <a:r>
              <a:rPr lang="en-GB" sz="1000" dirty="0">
                <a:solidFill>
                  <a:srgbClr val="212529"/>
                </a:solidFill>
                <a:latin typeface="Effra" panose="020B0603020203020204" pitchFamily="34" charset="0"/>
                <a:cs typeface="Effra" panose="020B0603020203020204" pitchFamily="34" charset="0"/>
              </a:rPr>
              <a:t>Collect donations in any environment with our most adaptable contactless device. The GBx Integrated can accept donations behind glass, and is easily installed into a variety of custom donation points thanks to its light weight and size.</a:t>
            </a:r>
          </a:p>
          <a:p>
            <a:pPr>
              <a:lnSpc>
                <a:spcPts val="1520"/>
              </a:lnSpc>
            </a:pPr>
            <a:endParaRPr lang="en-GB" sz="1000" dirty="0">
              <a:solidFill>
                <a:srgbClr val="212529"/>
              </a:solidFill>
              <a:latin typeface="Effra" panose="020B0603020203020204" pitchFamily="34" charset="0"/>
              <a:cs typeface="Effra" panose="020B0603020203020204" pitchFamily="34" charset="0"/>
            </a:endParaRPr>
          </a:p>
          <a:p>
            <a:pPr marL="171450" indent="-171450">
              <a:lnSpc>
                <a:spcPts val="1520"/>
              </a:lnSpc>
              <a:buFont typeface="Arial" panose="020B0604020202020204" pitchFamily="34" charset="0"/>
              <a:buChar char="•"/>
            </a:pPr>
            <a:r>
              <a:rPr lang="en-GB" sz="1000" dirty="0">
                <a:solidFill>
                  <a:srgbClr val="212529"/>
                </a:solidFill>
                <a:latin typeface="Effra" panose="020B0603020203020204" pitchFamily="34" charset="0"/>
                <a:cs typeface="Effra" panose="020B0603020203020204" pitchFamily="34" charset="0"/>
              </a:rPr>
              <a:t>Simple ‘tap and go’ contactless technology</a:t>
            </a:r>
          </a:p>
          <a:p>
            <a:pPr marL="171450" indent="-171450">
              <a:lnSpc>
                <a:spcPts val="1520"/>
              </a:lnSpc>
              <a:buFont typeface="Arial" panose="020B0604020202020204" pitchFamily="34" charset="0"/>
              <a:buChar char="•"/>
            </a:pPr>
            <a:r>
              <a:rPr lang="en-GB" sz="1000" dirty="0">
                <a:solidFill>
                  <a:srgbClr val="212529"/>
                </a:solidFill>
                <a:latin typeface="Effra" panose="020B0603020203020204" pitchFamily="34" charset="0"/>
                <a:cs typeface="Effra" panose="020B0603020203020204" pitchFamily="34" charset="0"/>
              </a:rPr>
              <a:t>Configurable donation amounts up to £100</a:t>
            </a:r>
          </a:p>
          <a:p>
            <a:pPr marL="171450" indent="-171450">
              <a:lnSpc>
                <a:spcPts val="1520"/>
              </a:lnSpc>
              <a:buFont typeface="Arial" panose="020B0604020202020204" pitchFamily="34" charset="0"/>
              <a:buChar char="•"/>
            </a:pPr>
            <a:r>
              <a:rPr lang="en-GB" sz="1000" dirty="0">
                <a:solidFill>
                  <a:srgbClr val="212529"/>
                </a:solidFill>
                <a:latin typeface="Effra" panose="020B0603020203020204" pitchFamily="34" charset="0"/>
                <a:cs typeface="Effra" panose="020B0603020203020204" pitchFamily="34" charset="0"/>
              </a:rPr>
              <a:t>Donations processed via mobile signal – no Wi-Fi needed</a:t>
            </a:r>
          </a:p>
          <a:p>
            <a:pPr marL="171450" indent="-171450">
              <a:lnSpc>
                <a:spcPts val="1520"/>
              </a:lnSpc>
              <a:buFont typeface="Arial" panose="020B0604020202020204" pitchFamily="34" charset="0"/>
              <a:buChar char="•"/>
            </a:pPr>
            <a:r>
              <a:rPr lang="en-GB" sz="1000" dirty="0">
                <a:solidFill>
                  <a:srgbClr val="212529"/>
                </a:solidFill>
                <a:latin typeface="Effra" panose="020B0603020203020204" pitchFamily="34" charset="0"/>
                <a:cs typeface="Effra" panose="020B0603020203020204" pitchFamily="34" charset="0"/>
              </a:rPr>
              <a:t>Donations stored offline when connection is unstable</a:t>
            </a:r>
          </a:p>
          <a:p>
            <a:pPr marL="171450" indent="-171450">
              <a:lnSpc>
                <a:spcPts val="1520"/>
              </a:lnSpc>
              <a:buFont typeface="Arial" panose="020B0604020202020204" pitchFamily="34" charset="0"/>
              <a:buChar char="•"/>
            </a:pPr>
            <a:r>
              <a:rPr lang="en-GB" sz="1000" dirty="0">
                <a:solidFill>
                  <a:srgbClr val="212529"/>
                </a:solidFill>
                <a:latin typeface="Effra" panose="020B0603020203020204" pitchFamily="34" charset="0"/>
                <a:ea typeface="DIN 2014" panose="020B0504020202020204" pitchFamily="34" charset="77"/>
                <a:cs typeface="Effra" panose="020B0603020203020204" pitchFamily="34" charset="0"/>
              </a:rPr>
              <a:t>Plugs into mains for continuous power</a:t>
            </a:r>
          </a:p>
        </p:txBody>
      </p:sp>
      <p:pic>
        <p:nvPicPr>
          <p:cNvPr id="3" name="Picture 2">
            <a:extLst>
              <a:ext uri="{FF2B5EF4-FFF2-40B4-BE49-F238E27FC236}">
                <a16:creationId xmlns:a16="http://schemas.microsoft.com/office/drawing/2014/main" id="{658B0962-D243-47F7-B593-475413AEC5C9}"/>
              </a:ext>
            </a:extLst>
          </p:cNvPr>
          <p:cNvPicPr>
            <a:picLocks noChangeAspect="1"/>
          </p:cNvPicPr>
          <p:nvPr/>
        </p:nvPicPr>
        <p:blipFill rotWithShape="1">
          <a:blip r:embed="rId4">
            <a:extLst>
              <a:ext uri="{28A0092B-C50C-407E-A947-70E740481C1C}">
                <a14:useLocalDpi xmlns:a14="http://schemas.microsoft.com/office/drawing/2010/main" val="0"/>
              </a:ext>
            </a:extLst>
          </a:blip>
          <a:srcRect t="3221" b="4243"/>
          <a:stretch/>
        </p:blipFill>
        <p:spPr>
          <a:xfrm>
            <a:off x="78186" y="64396"/>
            <a:ext cx="3410205" cy="2105891"/>
          </a:xfrm>
          <a:prstGeom prst="rect">
            <a:avLst/>
          </a:prstGeom>
        </p:spPr>
      </p:pic>
      <p:pic>
        <p:nvPicPr>
          <p:cNvPr id="9" name="Picture 8" descr="Text&#10;&#10;Description automatically generated">
            <a:extLst>
              <a:ext uri="{FF2B5EF4-FFF2-40B4-BE49-F238E27FC236}">
                <a16:creationId xmlns:a16="http://schemas.microsoft.com/office/drawing/2014/main" id="{352283C5-4F6E-4B69-AD18-2DF28DE358BD}"/>
              </a:ext>
            </a:extLst>
          </p:cNvPr>
          <p:cNvPicPr>
            <a:picLocks noChangeAspect="1"/>
          </p:cNvPicPr>
          <p:nvPr/>
        </p:nvPicPr>
        <p:blipFill rotWithShape="1">
          <a:blip r:embed="rId5">
            <a:extLst>
              <a:ext uri="{28A0092B-C50C-407E-A947-70E740481C1C}">
                <a14:useLocalDpi xmlns:a14="http://schemas.microsoft.com/office/drawing/2010/main" val="0"/>
              </a:ext>
            </a:extLst>
          </a:blip>
          <a:srcRect b="6683"/>
          <a:stretch/>
        </p:blipFill>
        <p:spPr>
          <a:xfrm>
            <a:off x="85054" y="2240370"/>
            <a:ext cx="3410205" cy="2377259"/>
          </a:xfrm>
          <a:prstGeom prst="rect">
            <a:avLst/>
          </a:prstGeom>
        </p:spPr>
      </p:pic>
      <p:pic>
        <p:nvPicPr>
          <p:cNvPr id="13" name="Picture 12">
            <a:extLst>
              <a:ext uri="{FF2B5EF4-FFF2-40B4-BE49-F238E27FC236}">
                <a16:creationId xmlns:a16="http://schemas.microsoft.com/office/drawing/2014/main" id="{C96DF117-91F0-4D30-87CA-08E8B78BABB2}"/>
              </a:ext>
            </a:extLst>
          </p:cNvPr>
          <p:cNvPicPr>
            <a:picLocks noChangeAspect="1"/>
          </p:cNvPicPr>
          <p:nvPr/>
        </p:nvPicPr>
        <p:blipFill>
          <a:blip r:embed="rId6">
            <a:extLst>
              <a:ext uri="{28A0092B-C50C-407E-A947-70E740481C1C}">
                <a14:useLocalDpi xmlns:a14="http://schemas.microsoft.com/office/drawing/2010/main" val="0"/>
              </a:ext>
            </a:extLst>
          </a:blip>
          <a:srcRect t="3638" b="3638"/>
          <a:stretch/>
        </p:blipFill>
        <p:spPr>
          <a:xfrm>
            <a:off x="85053" y="4687713"/>
            <a:ext cx="3403337" cy="2105892"/>
          </a:xfrm>
          <a:prstGeom prst="rect">
            <a:avLst/>
          </a:prstGeom>
        </p:spPr>
      </p:pic>
      <p:sp>
        <p:nvSpPr>
          <p:cNvPr id="37" name="TextBox 36">
            <a:hlinkClick r:id="rId7"/>
            <a:extLst>
              <a:ext uri="{FF2B5EF4-FFF2-40B4-BE49-F238E27FC236}">
                <a16:creationId xmlns:a16="http://schemas.microsoft.com/office/drawing/2014/main" id="{F6918DFE-A536-4B4F-8C3B-239D9645AE3A}"/>
              </a:ext>
            </a:extLst>
          </p:cNvPr>
          <p:cNvSpPr txBox="1"/>
          <p:nvPr/>
        </p:nvSpPr>
        <p:spPr>
          <a:xfrm>
            <a:off x="7709183" y="6245195"/>
            <a:ext cx="1623506" cy="303929"/>
          </a:xfrm>
          <a:prstGeom prst="rect">
            <a:avLst/>
          </a:prstGeom>
          <a:solidFill>
            <a:srgbClr val="412378"/>
          </a:solidFill>
        </p:spPr>
        <p:txBody>
          <a:bodyPr wrap="square" rtlCol="0">
            <a:spAutoFit/>
          </a:bodyPr>
          <a:lstStyle/>
          <a:p>
            <a:pPr algn="ctr">
              <a:lnSpc>
                <a:spcPct val="150000"/>
              </a:lnSpc>
            </a:pPr>
            <a:r>
              <a:rPr lang="en-GB" sz="1000" spc="200" dirty="0">
                <a:solidFill>
                  <a:schemeClr val="bg1"/>
                </a:solidFill>
                <a:latin typeface="Effra Medium" panose="020B0603020203020204" pitchFamily="34" charset="0"/>
                <a:cs typeface="Effra Medium" panose="020B0603020203020204" pitchFamily="34" charset="0"/>
              </a:rPr>
              <a:t>SPECIFICATIONS</a:t>
            </a:r>
          </a:p>
        </p:txBody>
      </p:sp>
      <p:sp>
        <p:nvSpPr>
          <p:cNvPr id="41" name="TextBox 40">
            <a:extLst>
              <a:ext uri="{FF2B5EF4-FFF2-40B4-BE49-F238E27FC236}">
                <a16:creationId xmlns:a16="http://schemas.microsoft.com/office/drawing/2014/main" id="{D98611F0-D02C-4B60-891B-84231F08DF2F}"/>
              </a:ext>
            </a:extLst>
          </p:cNvPr>
          <p:cNvSpPr txBox="1"/>
          <p:nvPr/>
        </p:nvSpPr>
        <p:spPr>
          <a:xfrm>
            <a:off x="4043598" y="3070107"/>
            <a:ext cx="2762164" cy="1531438"/>
          </a:xfrm>
          <a:prstGeom prst="rect">
            <a:avLst/>
          </a:prstGeom>
          <a:solidFill>
            <a:schemeClr val="bg1"/>
          </a:solidFill>
          <a:ln>
            <a:noFill/>
          </a:ln>
          <a:effectLst>
            <a:glow rad="63500">
              <a:schemeClr val="accent3">
                <a:satMod val="175000"/>
                <a:alpha val="0"/>
              </a:schemeClr>
            </a:glow>
            <a:outerShdw blurRad="292100" algn="tl" rotWithShape="0">
              <a:prstClr val="black">
                <a:alpha val="17000"/>
              </a:prstClr>
            </a:outerShdw>
          </a:effectLst>
        </p:spPr>
        <p:txBody>
          <a:bodyPr wrap="square" lIns="503998" rIns="180000" rtlCol="0" anchor="ctr">
            <a:noAutofit/>
          </a:bodyPr>
          <a:lstStyle/>
          <a:p>
            <a:pPr algn="ctr"/>
            <a:endParaRPr lang="en-GB" sz="1400" dirty="0">
              <a:solidFill>
                <a:srgbClr val="585856"/>
              </a:solidFill>
              <a:latin typeface="Modern Era" panose="02000000000000000000" pitchFamily="2" charset="0"/>
            </a:endParaRPr>
          </a:p>
        </p:txBody>
      </p:sp>
      <p:sp>
        <p:nvSpPr>
          <p:cNvPr id="38" name="Rectangle 37">
            <a:extLst>
              <a:ext uri="{FF2B5EF4-FFF2-40B4-BE49-F238E27FC236}">
                <a16:creationId xmlns:a16="http://schemas.microsoft.com/office/drawing/2014/main" id="{B07C9123-C5B6-4982-8C11-443DEAC69C84}"/>
              </a:ext>
            </a:extLst>
          </p:cNvPr>
          <p:cNvSpPr/>
          <p:nvPr/>
        </p:nvSpPr>
        <p:spPr>
          <a:xfrm>
            <a:off x="4066783" y="3076458"/>
            <a:ext cx="2767700" cy="347815"/>
          </a:xfrm>
          <a:prstGeom prst="rect">
            <a:avLst/>
          </a:prstGeom>
          <a:solidFill>
            <a:srgbClr val="FF5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TextBox 38">
            <a:extLst>
              <a:ext uri="{FF2B5EF4-FFF2-40B4-BE49-F238E27FC236}">
                <a16:creationId xmlns:a16="http://schemas.microsoft.com/office/drawing/2014/main" id="{F8FF1947-8ACD-408B-ABFA-F3502CB65D52}"/>
              </a:ext>
            </a:extLst>
          </p:cNvPr>
          <p:cNvSpPr txBox="1"/>
          <p:nvPr/>
        </p:nvSpPr>
        <p:spPr>
          <a:xfrm>
            <a:off x="4153266" y="2959301"/>
            <a:ext cx="910007" cy="370550"/>
          </a:xfrm>
          <a:prstGeom prst="rect">
            <a:avLst/>
          </a:prstGeom>
          <a:noFill/>
        </p:spPr>
        <p:txBody>
          <a:bodyPr wrap="square" lIns="0" rtlCol="0" anchor="t">
            <a:noAutofit/>
          </a:bodyPr>
          <a:lstStyle/>
          <a:p>
            <a:pPr>
              <a:lnSpc>
                <a:spcPct val="150000"/>
              </a:lnSpc>
              <a:spcAft>
                <a:spcPts val="1800"/>
              </a:spcAft>
            </a:pPr>
            <a:r>
              <a:rPr lang="en-GB" sz="1200" dirty="0">
                <a:solidFill>
                  <a:schemeClr val="bg1"/>
                </a:solidFill>
                <a:latin typeface="Modern Era Bold" panose="02000000000000000000" pitchFamily="50" charset="0"/>
                <a:cs typeface="Effra" panose="020B0603020203020204" pitchFamily="34" charset="0"/>
              </a:rPr>
              <a:t>Lease</a:t>
            </a:r>
            <a:endParaRPr lang="en-GB" sz="1200" b="1" dirty="0">
              <a:solidFill>
                <a:schemeClr val="bg1"/>
              </a:solidFill>
              <a:latin typeface="Modern Era Bold" panose="02000000000000000000" pitchFamily="50" charset="0"/>
              <a:cs typeface="Effra" panose="020B0603020203020204" pitchFamily="34" charset="0"/>
            </a:endParaRPr>
          </a:p>
        </p:txBody>
      </p:sp>
      <p:graphicFrame>
        <p:nvGraphicFramePr>
          <p:cNvPr id="40" name="Table 6">
            <a:extLst>
              <a:ext uri="{FF2B5EF4-FFF2-40B4-BE49-F238E27FC236}">
                <a16:creationId xmlns:a16="http://schemas.microsoft.com/office/drawing/2014/main" id="{B140ECD6-3934-444F-B688-4BEA859DB8B8}"/>
              </a:ext>
            </a:extLst>
          </p:cNvPr>
          <p:cNvGraphicFramePr>
            <a:graphicFrameLocks noGrp="1"/>
          </p:cNvGraphicFramePr>
          <p:nvPr>
            <p:extLst>
              <p:ext uri="{D42A27DB-BD31-4B8C-83A1-F6EECF244321}">
                <p14:modId xmlns:p14="http://schemas.microsoft.com/office/powerpoint/2010/main" val="2100653757"/>
              </p:ext>
            </p:extLst>
          </p:nvPr>
        </p:nvGraphicFramePr>
        <p:xfrm>
          <a:off x="4072319" y="3429539"/>
          <a:ext cx="2759080" cy="1210560"/>
        </p:xfrm>
        <a:graphic>
          <a:graphicData uri="http://schemas.openxmlformats.org/drawingml/2006/table">
            <a:tbl>
              <a:tblPr firstRow="1" bandRow="1">
                <a:tableStyleId>{C083E6E3-FA7D-4D7B-A595-EF9225AFEA82}</a:tableStyleId>
              </a:tblPr>
              <a:tblGrid>
                <a:gridCol w="983775">
                  <a:extLst>
                    <a:ext uri="{9D8B030D-6E8A-4147-A177-3AD203B41FA5}">
                      <a16:colId xmlns:a16="http://schemas.microsoft.com/office/drawing/2014/main" val="1911901784"/>
                    </a:ext>
                  </a:extLst>
                </a:gridCol>
                <a:gridCol w="1775305">
                  <a:extLst>
                    <a:ext uri="{9D8B030D-6E8A-4147-A177-3AD203B41FA5}">
                      <a16:colId xmlns:a16="http://schemas.microsoft.com/office/drawing/2014/main" val="1335191752"/>
                    </a:ext>
                  </a:extLst>
                </a:gridCol>
              </a:tblGrid>
              <a:tr h="208177">
                <a:tc>
                  <a:txBody>
                    <a:bodyPr/>
                    <a:lstStyle/>
                    <a:p>
                      <a:r>
                        <a:rPr lang="en-GB" sz="800" b="0" spc="200" baseline="0" dirty="0">
                          <a:latin typeface="Effra" panose="020B0603020203020204" pitchFamily="34" charset="0"/>
                          <a:cs typeface="Effra" panose="020B0603020203020204" pitchFamily="34" charset="0"/>
                        </a:rPr>
                        <a:t>MONTHS</a:t>
                      </a:r>
                    </a:p>
                  </a:txBody>
                  <a:tcPr marL="90000" marR="90000" marT="54000" marB="54000"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b="0" spc="200" baseline="0" dirty="0">
                          <a:latin typeface="Effra" panose="020B0603020203020204" pitchFamily="34" charset="0"/>
                          <a:cs typeface="Effra" panose="020B0603020203020204" pitchFamily="34" charset="0"/>
                        </a:rPr>
                        <a:t>MONTHLY FEES</a:t>
                      </a:r>
                    </a:p>
                  </a:txBody>
                  <a:tcPr marL="90000" marR="90000" marT="54000" marB="54000"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2613673"/>
                  </a:ext>
                </a:extLst>
              </a:tr>
              <a:tr h="221976">
                <a:tc>
                  <a:txBody>
                    <a:bodyPr/>
                    <a:lstStyle/>
                    <a:p>
                      <a:r>
                        <a:rPr lang="en-GB" sz="900" b="0" i="0" dirty="0">
                          <a:latin typeface="Effra" panose="020B0603020203020204" pitchFamily="34" charset="0"/>
                          <a:cs typeface="Effra" panose="020B0603020203020204" pitchFamily="34" charset="0"/>
                        </a:rPr>
                        <a:t>6</a:t>
                      </a:r>
                    </a:p>
                  </a:txBody>
                  <a:tcPr marL="90000" marR="90000" marT="54000" marB="5400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dirty="0">
                          <a:latin typeface="Effra" panose="020B0603020203020204" pitchFamily="34" charset="0"/>
                          <a:cs typeface="Effra" panose="020B0603020203020204" pitchFamily="34" charset="0"/>
                        </a:rPr>
                        <a:t>£60.00</a:t>
                      </a:r>
                    </a:p>
                  </a:txBody>
                  <a:tcPr marL="90000" marR="90000" marT="54000" marB="5400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3703647"/>
                  </a:ext>
                </a:extLst>
              </a:tr>
              <a:tr h="221976">
                <a:tc>
                  <a:txBody>
                    <a:bodyPr/>
                    <a:lstStyle/>
                    <a:p>
                      <a:r>
                        <a:rPr lang="en-GB" sz="900" b="0" i="0" dirty="0">
                          <a:latin typeface="Effra" panose="020B0603020203020204" pitchFamily="34" charset="0"/>
                          <a:cs typeface="Effra" panose="020B0603020203020204" pitchFamily="34" charset="0"/>
                        </a:rPr>
                        <a:t>12</a:t>
                      </a:r>
                    </a:p>
                  </a:txBody>
                  <a:tcPr marL="90000" marR="90000" marT="54000" marB="5400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dirty="0">
                          <a:latin typeface="Effra" panose="020B0603020203020204" pitchFamily="34" charset="0"/>
                          <a:cs typeface="Effra" panose="020B0603020203020204" pitchFamily="34" charset="0"/>
                        </a:rPr>
                        <a:t>£50.00</a:t>
                      </a:r>
                    </a:p>
                  </a:txBody>
                  <a:tcPr marL="90000" marR="90000" marT="54000" marB="5400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320272"/>
                  </a:ext>
                </a:extLst>
              </a:tr>
              <a:tr h="221976">
                <a:tc>
                  <a:txBody>
                    <a:bodyPr/>
                    <a:lstStyle/>
                    <a:p>
                      <a:r>
                        <a:rPr lang="en-GB" sz="900" b="0" i="0" dirty="0">
                          <a:latin typeface="Effra" panose="020B0603020203020204" pitchFamily="34" charset="0"/>
                          <a:cs typeface="Effra" panose="020B0603020203020204" pitchFamily="34" charset="0"/>
                        </a:rPr>
                        <a:t>24</a:t>
                      </a:r>
                    </a:p>
                  </a:txBody>
                  <a:tcPr marL="90000" marR="90000" marT="54000" marB="5400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dirty="0">
                          <a:latin typeface="Effra" panose="020B0603020203020204" pitchFamily="34" charset="0"/>
                          <a:cs typeface="Effra" panose="020B0603020203020204" pitchFamily="34" charset="0"/>
                        </a:rPr>
                        <a:t>£35.00</a:t>
                      </a:r>
                    </a:p>
                  </a:txBody>
                  <a:tcPr marL="90000" marR="90000" marT="54000" marB="5400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7081529"/>
                  </a:ext>
                </a:extLst>
              </a:tr>
              <a:tr h="221976">
                <a:tc>
                  <a:txBody>
                    <a:bodyPr/>
                    <a:lstStyle/>
                    <a:p>
                      <a:r>
                        <a:rPr lang="en-GB" sz="900" b="0" i="0" dirty="0">
                          <a:latin typeface="Effra" panose="020B0603020203020204" pitchFamily="34" charset="0"/>
                          <a:cs typeface="Effra" panose="020B0603020203020204" pitchFamily="34" charset="0"/>
                        </a:rPr>
                        <a:t>36</a:t>
                      </a:r>
                    </a:p>
                  </a:txBody>
                  <a:tcPr marL="90000" marR="90000" marT="54000" marB="5400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GB" sz="900" b="0" i="0" dirty="0">
                          <a:latin typeface="Effra" panose="020B0603020203020204" pitchFamily="34" charset="0"/>
                          <a:cs typeface="Effra" panose="020B0603020203020204" pitchFamily="34" charset="0"/>
                        </a:rPr>
                        <a:t>£30.00</a:t>
                      </a:r>
                    </a:p>
                  </a:txBody>
                  <a:tcPr marL="90000" marR="90000" marT="54000" marB="5400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1494245"/>
                  </a:ext>
                </a:extLst>
              </a:tr>
            </a:tbl>
          </a:graphicData>
        </a:graphic>
      </p:graphicFrame>
      <p:pic>
        <p:nvPicPr>
          <p:cNvPr id="15" name="Picture 14" descr="Graphical user interface, text&#10;&#10;Description automatically generated">
            <a:extLst>
              <a:ext uri="{FF2B5EF4-FFF2-40B4-BE49-F238E27FC236}">
                <a16:creationId xmlns:a16="http://schemas.microsoft.com/office/drawing/2014/main" id="{B527AC6E-4CAD-4B69-A246-7BDEF719E8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96192" y="3399181"/>
            <a:ext cx="2150844" cy="3226266"/>
          </a:xfrm>
          <a:prstGeom prst="rect">
            <a:avLst/>
          </a:prstGeom>
          <a:effectLst>
            <a:outerShdw blurRad="50800" dist="38100" dir="10800000" algn="r" rotWithShape="0">
              <a:prstClr val="black">
                <a:alpha val="40000"/>
              </a:prstClr>
            </a:outerShdw>
          </a:effectLst>
        </p:spPr>
      </p:pic>
      <p:grpSp>
        <p:nvGrpSpPr>
          <p:cNvPr id="55" name="Group 54">
            <a:extLst>
              <a:ext uri="{FF2B5EF4-FFF2-40B4-BE49-F238E27FC236}">
                <a16:creationId xmlns:a16="http://schemas.microsoft.com/office/drawing/2014/main" id="{62131DF8-05BB-4D35-B21F-767F28DC6019}"/>
              </a:ext>
            </a:extLst>
          </p:cNvPr>
          <p:cNvGrpSpPr/>
          <p:nvPr/>
        </p:nvGrpSpPr>
        <p:grpSpPr>
          <a:xfrm>
            <a:off x="6990983" y="1108364"/>
            <a:ext cx="3131639" cy="5545513"/>
            <a:chOff x="2652777" y="3438595"/>
            <a:chExt cx="3384295" cy="5992916"/>
          </a:xfrm>
        </p:grpSpPr>
        <p:pic>
          <p:nvPicPr>
            <p:cNvPr id="56" name="Picture 55" descr="Graphical user interface, application, Teams&#10;&#10;Description automatically generated">
              <a:extLst>
                <a:ext uri="{FF2B5EF4-FFF2-40B4-BE49-F238E27FC236}">
                  <a16:creationId xmlns:a16="http://schemas.microsoft.com/office/drawing/2014/main" id="{D0882664-B0DD-43C9-8FBA-8DBDFAB6EFF7}"/>
                </a:ext>
              </a:extLst>
            </p:cNvPr>
            <p:cNvPicPr>
              <a:picLocks noChangeAspect="1"/>
            </p:cNvPicPr>
            <p:nvPr/>
          </p:nvPicPr>
          <p:blipFill rotWithShape="1">
            <a:blip r:embed="rId9">
              <a:extLst>
                <a:ext uri="{28A0092B-C50C-407E-A947-70E740481C1C}">
                  <a14:useLocalDpi xmlns:a14="http://schemas.microsoft.com/office/drawing/2010/main" val="0"/>
                </a:ext>
              </a:extLst>
            </a:blip>
            <a:srcRect l="33008" t="10208" r="36443" b="8117"/>
            <a:stretch/>
          </p:blipFill>
          <p:spPr>
            <a:xfrm>
              <a:off x="2652777" y="3438595"/>
              <a:ext cx="3384295" cy="5992916"/>
            </a:xfrm>
            <a:prstGeom prst="rect">
              <a:avLst/>
            </a:prstGeom>
          </p:spPr>
        </p:pic>
        <p:grpSp>
          <p:nvGrpSpPr>
            <p:cNvPr id="57" name="Group 56">
              <a:extLst>
                <a:ext uri="{FF2B5EF4-FFF2-40B4-BE49-F238E27FC236}">
                  <a16:creationId xmlns:a16="http://schemas.microsoft.com/office/drawing/2014/main" id="{20AAA4AA-6679-4333-B564-36B81CD9C818}"/>
                </a:ext>
              </a:extLst>
            </p:cNvPr>
            <p:cNvGrpSpPr/>
            <p:nvPr/>
          </p:nvGrpSpPr>
          <p:grpSpPr>
            <a:xfrm>
              <a:off x="3821712" y="5736784"/>
              <a:ext cx="797669" cy="156267"/>
              <a:chOff x="3821712" y="5736784"/>
              <a:chExt cx="797669" cy="156267"/>
            </a:xfrm>
          </p:grpSpPr>
          <p:sp>
            <p:nvSpPr>
              <p:cNvPr id="69" name="Rectangle 68">
                <a:extLst>
                  <a:ext uri="{FF2B5EF4-FFF2-40B4-BE49-F238E27FC236}">
                    <a16:creationId xmlns:a16="http://schemas.microsoft.com/office/drawing/2014/main" id="{6EF112A4-4BC8-4FFD-9C62-B191CACF7474}"/>
                  </a:ext>
                </a:extLst>
              </p:cNvPr>
              <p:cNvSpPr/>
              <p:nvPr/>
            </p:nvSpPr>
            <p:spPr>
              <a:xfrm>
                <a:off x="3925078" y="5736784"/>
                <a:ext cx="590938" cy="156267"/>
              </a:xfrm>
              <a:prstGeom prst="rect">
                <a:avLst/>
              </a:prstGeom>
              <a:solidFill>
                <a:srgbClr val="1113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0" name="Picture 69" descr="A picture containing drawing&#10;&#10;Description automatically generated">
                <a:extLst>
                  <a:ext uri="{FF2B5EF4-FFF2-40B4-BE49-F238E27FC236}">
                    <a16:creationId xmlns:a16="http://schemas.microsoft.com/office/drawing/2014/main" id="{F6182732-3938-4807-839A-A5A36EF2DB55}"/>
                  </a:ext>
                </a:extLst>
              </p:cNvPr>
              <p:cNvPicPr>
                <a:picLocks noChangeAspect="1"/>
              </p:cNvPicPr>
              <p:nvPr/>
            </p:nvPicPr>
            <p:blipFill>
              <a:blip r:embed="rId10">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821712" y="5736784"/>
                <a:ext cx="797669" cy="156267"/>
              </a:xfrm>
              <a:prstGeom prst="rect">
                <a:avLst/>
              </a:prstGeom>
            </p:spPr>
          </p:pic>
        </p:grpSp>
      </p:grpSp>
      <p:sp>
        <p:nvSpPr>
          <p:cNvPr id="31" name="TextBox 30">
            <a:extLst>
              <a:ext uri="{FF2B5EF4-FFF2-40B4-BE49-F238E27FC236}">
                <a16:creationId xmlns:a16="http://schemas.microsoft.com/office/drawing/2014/main" id="{2904188D-4ACD-4173-A2A4-6A2EBBAEFB3C}"/>
              </a:ext>
            </a:extLst>
          </p:cNvPr>
          <p:cNvSpPr txBox="1"/>
          <p:nvPr/>
        </p:nvSpPr>
        <p:spPr>
          <a:xfrm>
            <a:off x="4075839" y="5719172"/>
            <a:ext cx="2774034" cy="991078"/>
          </a:xfrm>
          <a:prstGeom prst="rect">
            <a:avLst/>
          </a:prstGeom>
          <a:solidFill>
            <a:schemeClr val="bg1"/>
          </a:solidFill>
          <a:ln>
            <a:noFill/>
          </a:ln>
          <a:effectLst>
            <a:glow rad="63500">
              <a:schemeClr val="accent3">
                <a:satMod val="175000"/>
                <a:alpha val="0"/>
              </a:schemeClr>
            </a:glow>
            <a:outerShdw blurRad="292100" algn="tl" rotWithShape="0">
              <a:prstClr val="black">
                <a:alpha val="17000"/>
              </a:prstClr>
            </a:outerShdw>
          </a:effectLst>
        </p:spPr>
        <p:txBody>
          <a:bodyPr wrap="square" lIns="503998" rIns="180000" rtlCol="0" anchor="ctr">
            <a:noAutofit/>
          </a:bodyPr>
          <a:lstStyle/>
          <a:p>
            <a:pPr algn="ctr"/>
            <a:endParaRPr lang="en-GB" sz="1400" dirty="0">
              <a:solidFill>
                <a:srgbClr val="585856"/>
              </a:solidFill>
              <a:latin typeface="Modern Era" panose="02000000000000000000" pitchFamily="2" charset="0"/>
            </a:endParaRPr>
          </a:p>
        </p:txBody>
      </p:sp>
      <p:sp>
        <p:nvSpPr>
          <p:cNvPr id="42" name="Rectangle 41">
            <a:extLst>
              <a:ext uri="{FF2B5EF4-FFF2-40B4-BE49-F238E27FC236}">
                <a16:creationId xmlns:a16="http://schemas.microsoft.com/office/drawing/2014/main" id="{65519F03-8779-40DA-B5D1-FAF36545C70A}"/>
              </a:ext>
            </a:extLst>
          </p:cNvPr>
          <p:cNvSpPr/>
          <p:nvPr/>
        </p:nvSpPr>
        <p:spPr>
          <a:xfrm>
            <a:off x="4070637" y="5722241"/>
            <a:ext cx="2779235" cy="365719"/>
          </a:xfrm>
          <a:prstGeom prst="rect">
            <a:avLst/>
          </a:prstGeom>
          <a:solidFill>
            <a:srgbClr val="FF5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TextBox 42">
            <a:extLst>
              <a:ext uri="{FF2B5EF4-FFF2-40B4-BE49-F238E27FC236}">
                <a16:creationId xmlns:a16="http://schemas.microsoft.com/office/drawing/2014/main" id="{49921398-1194-4D00-8CA7-506FFFFACA77}"/>
              </a:ext>
            </a:extLst>
          </p:cNvPr>
          <p:cNvSpPr txBox="1"/>
          <p:nvPr/>
        </p:nvSpPr>
        <p:spPr>
          <a:xfrm>
            <a:off x="4046682" y="4740846"/>
            <a:ext cx="2762164" cy="840572"/>
          </a:xfrm>
          <a:prstGeom prst="rect">
            <a:avLst/>
          </a:prstGeom>
          <a:solidFill>
            <a:schemeClr val="bg1"/>
          </a:solidFill>
          <a:ln>
            <a:noFill/>
          </a:ln>
          <a:effectLst>
            <a:glow rad="63500">
              <a:schemeClr val="accent3">
                <a:satMod val="175000"/>
                <a:alpha val="0"/>
              </a:schemeClr>
            </a:glow>
            <a:outerShdw blurRad="292100" algn="tl" rotWithShape="0">
              <a:prstClr val="black">
                <a:alpha val="17000"/>
              </a:prstClr>
            </a:outerShdw>
          </a:effectLst>
        </p:spPr>
        <p:txBody>
          <a:bodyPr wrap="square" lIns="503998" rIns="180000" rtlCol="0" anchor="ctr">
            <a:noAutofit/>
          </a:bodyPr>
          <a:lstStyle/>
          <a:p>
            <a:pPr algn="ctr"/>
            <a:endParaRPr lang="en-GB" sz="1400" dirty="0">
              <a:solidFill>
                <a:srgbClr val="585856"/>
              </a:solidFill>
              <a:latin typeface="Modern Era" panose="02000000000000000000" pitchFamily="2" charset="0"/>
            </a:endParaRPr>
          </a:p>
        </p:txBody>
      </p:sp>
      <p:sp>
        <p:nvSpPr>
          <p:cNvPr id="32" name="Rectangle 31">
            <a:extLst>
              <a:ext uri="{FF2B5EF4-FFF2-40B4-BE49-F238E27FC236}">
                <a16:creationId xmlns:a16="http://schemas.microsoft.com/office/drawing/2014/main" id="{66357E20-C36A-4FCE-AE21-313D7046DB09}"/>
              </a:ext>
            </a:extLst>
          </p:cNvPr>
          <p:cNvSpPr/>
          <p:nvPr/>
        </p:nvSpPr>
        <p:spPr>
          <a:xfrm>
            <a:off x="4046682" y="4690521"/>
            <a:ext cx="2764616" cy="347816"/>
          </a:xfrm>
          <a:prstGeom prst="rect">
            <a:avLst/>
          </a:prstGeom>
          <a:solidFill>
            <a:srgbClr val="FF5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Box 32">
            <a:extLst>
              <a:ext uri="{FF2B5EF4-FFF2-40B4-BE49-F238E27FC236}">
                <a16:creationId xmlns:a16="http://schemas.microsoft.com/office/drawing/2014/main" id="{0288EF9F-58DE-4C03-8E4C-49C9736CADBE}"/>
              </a:ext>
            </a:extLst>
          </p:cNvPr>
          <p:cNvSpPr txBox="1"/>
          <p:nvPr/>
        </p:nvSpPr>
        <p:spPr>
          <a:xfrm>
            <a:off x="4153267" y="4658305"/>
            <a:ext cx="910007" cy="370550"/>
          </a:xfrm>
          <a:prstGeom prst="rect">
            <a:avLst/>
          </a:prstGeom>
          <a:noFill/>
        </p:spPr>
        <p:txBody>
          <a:bodyPr wrap="square" lIns="0" rtlCol="0" anchor="t">
            <a:noAutofit/>
          </a:bodyPr>
          <a:lstStyle/>
          <a:p>
            <a:pPr>
              <a:lnSpc>
                <a:spcPct val="150000"/>
              </a:lnSpc>
              <a:spcAft>
                <a:spcPts val="1800"/>
              </a:spcAft>
            </a:pPr>
            <a:r>
              <a:rPr lang="en-GB" sz="1200" dirty="0">
                <a:solidFill>
                  <a:schemeClr val="bg1"/>
                </a:solidFill>
                <a:latin typeface="Modern Era Bold" panose="02000000000000000000" pitchFamily="50" charset="0"/>
                <a:cs typeface="Effra" panose="020B0603020203020204" pitchFamily="34" charset="0"/>
              </a:rPr>
              <a:t>Purchase</a:t>
            </a:r>
            <a:endParaRPr lang="en-GB" sz="1200" b="1" dirty="0">
              <a:solidFill>
                <a:schemeClr val="bg1"/>
              </a:solidFill>
              <a:latin typeface="Modern Era Bold" panose="02000000000000000000" pitchFamily="50" charset="0"/>
              <a:cs typeface="Effra" panose="020B0603020203020204" pitchFamily="34" charset="0"/>
            </a:endParaRPr>
          </a:p>
        </p:txBody>
      </p:sp>
      <p:graphicFrame>
        <p:nvGraphicFramePr>
          <p:cNvPr id="34" name="Table 6">
            <a:extLst>
              <a:ext uri="{FF2B5EF4-FFF2-40B4-BE49-F238E27FC236}">
                <a16:creationId xmlns:a16="http://schemas.microsoft.com/office/drawing/2014/main" id="{E73046FA-4EFB-4465-B60A-8E4E9760A76F}"/>
              </a:ext>
            </a:extLst>
          </p:cNvPr>
          <p:cNvGraphicFramePr>
            <a:graphicFrameLocks noGrp="1"/>
          </p:cNvGraphicFramePr>
          <p:nvPr>
            <p:extLst>
              <p:ext uri="{D42A27DB-BD31-4B8C-83A1-F6EECF244321}">
                <p14:modId xmlns:p14="http://schemas.microsoft.com/office/powerpoint/2010/main" val="3909359843"/>
              </p:ext>
            </p:extLst>
          </p:nvPr>
        </p:nvGraphicFramePr>
        <p:xfrm>
          <a:off x="4062358" y="5035830"/>
          <a:ext cx="2787514" cy="597000"/>
        </p:xfrm>
        <a:graphic>
          <a:graphicData uri="http://schemas.openxmlformats.org/drawingml/2006/table">
            <a:tbl>
              <a:tblPr firstRow="1" bandRow="1">
                <a:tableStyleId>{C083E6E3-FA7D-4D7B-A595-EF9225AFEA82}</a:tableStyleId>
              </a:tblPr>
              <a:tblGrid>
                <a:gridCol w="1024483">
                  <a:extLst>
                    <a:ext uri="{9D8B030D-6E8A-4147-A177-3AD203B41FA5}">
                      <a16:colId xmlns:a16="http://schemas.microsoft.com/office/drawing/2014/main" val="1911901784"/>
                    </a:ext>
                  </a:extLst>
                </a:gridCol>
                <a:gridCol w="1763031">
                  <a:extLst>
                    <a:ext uri="{9D8B030D-6E8A-4147-A177-3AD203B41FA5}">
                      <a16:colId xmlns:a16="http://schemas.microsoft.com/office/drawing/2014/main" val="1335191752"/>
                    </a:ext>
                  </a:extLst>
                </a:gridCol>
              </a:tblGrid>
              <a:tr h="221410">
                <a:tc>
                  <a:txBody>
                    <a:bodyPr/>
                    <a:lstStyle/>
                    <a:p>
                      <a:r>
                        <a:rPr lang="en-GB" sz="800" b="0" spc="200" baseline="0" dirty="0">
                          <a:latin typeface="Effra" panose="020B0603020203020204" pitchFamily="34" charset="0"/>
                          <a:cs typeface="Effra" panose="020B0603020203020204" pitchFamily="34" charset="0"/>
                        </a:rPr>
                        <a:t>UNIT COST</a:t>
                      </a:r>
                    </a:p>
                  </a:txBody>
                  <a:tcPr marL="90000" marR="90000" marT="54000" marB="54000"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b="0" spc="200" baseline="0" dirty="0">
                          <a:latin typeface="Effra" panose="020B0603020203020204" pitchFamily="34" charset="0"/>
                          <a:cs typeface="Effra" panose="020B0603020203020204" pitchFamily="34" charset="0"/>
                        </a:rPr>
                        <a:t>MONTHLY SERVICE FEES</a:t>
                      </a:r>
                    </a:p>
                  </a:txBody>
                  <a:tcPr marL="90000" marR="90000" marT="54000" marB="54000"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2613673"/>
                  </a:ext>
                </a:extLst>
              </a:tr>
              <a:tr h="229123">
                <a:tc>
                  <a:txBody>
                    <a:bodyPr/>
                    <a:lstStyle/>
                    <a:p>
                      <a:r>
                        <a:rPr lang="en-GB" sz="900" b="0" i="0" dirty="0">
                          <a:latin typeface="Effra" panose="020B0603020203020204" pitchFamily="34" charset="0"/>
                          <a:cs typeface="Effra" panose="020B0603020203020204" pitchFamily="34" charset="0"/>
                        </a:rPr>
                        <a:t>£350.00</a:t>
                      </a:r>
                    </a:p>
                  </a:txBody>
                  <a:tcPr marL="90000" marR="90000" marT="54000" marB="5400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dirty="0">
                          <a:latin typeface="Effra" panose="020B0603020203020204" pitchFamily="34" charset="0"/>
                          <a:cs typeface="Effra" panose="020B0603020203020204" pitchFamily="34" charset="0"/>
                        </a:rPr>
                        <a:t>£17.50</a:t>
                      </a:r>
                    </a:p>
                  </a:txBody>
                  <a:tcPr marL="90000" marR="90000" marT="54000" marB="5400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3703647"/>
                  </a:ext>
                </a:extLst>
              </a:tr>
            </a:tbl>
          </a:graphicData>
        </a:graphic>
      </p:graphicFrame>
      <p:sp>
        <p:nvSpPr>
          <p:cNvPr id="47" name="TextBox 46">
            <a:extLst>
              <a:ext uri="{FF2B5EF4-FFF2-40B4-BE49-F238E27FC236}">
                <a16:creationId xmlns:a16="http://schemas.microsoft.com/office/drawing/2014/main" id="{69F83779-3005-403A-8C78-026BFE5AE3A0}"/>
              </a:ext>
            </a:extLst>
          </p:cNvPr>
          <p:cNvSpPr txBox="1"/>
          <p:nvPr/>
        </p:nvSpPr>
        <p:spPr>
          <a:xfrm>
            <a:off x="4116877" y="5749491"/>
            <a:ext cx="2353034" cy="281709"/>
          </a:xfrm>
          <a:prstGeom prst="rect">
            <a:avLst/>
          </a:prstGeom>
          <a:noFill/>
        </p:spPr>
        <p:txBody>
          <a:bodyPr wrap="square">
            <a:spAutoFit/>
          </a:bodyPr>
          <a:lstStyle/>
          <a:p>
            <a:r>
              <a:rPr lang="en-US" sz="1200" dirty="0">
                <a:solidFill>
                  <a:schemeClr val="bg1"/>
                </a:solidFill>
                <a:latin typeface="Modern Era Bold" panose="02000000000000000000" pitchFamily="50" charset="0"/>
              </a:rPr>
              <a:t>Accessories</a:t>
            </a:r>
            <a:endParaRPr lang="en-GB" sz="1200" dirty="0"/>
          </a:p>
        </p:txBody>
      </p:sp>
      <p:graphicFrame>
        <p:nvGraphicFramePr>
          <p:cNvPr id="48" name="Table 6">
            <a:extLst>
              <a:ext uri="{FF2B5EF4-FFF2-40B4-BE49-F238E27FC236}">
                <a16:creationId xmlns:a16="http://schemas.microsoft.com/office/drawing/2014/main" id="{0A217175-451E-438E-B1A7-AE45F8546DBF}"/>
              </a:ext>
            </a:extLst>
          </p:cNvPr>
          <p:cNvGraphicFramePr>
            <a:graphicFrameLocks noGrp="1"/>
          </p:cNvGraphicFramePr>
          <p:nvPr>
            <p:extLst>
              <p:ext uri="{D42A27DB-BD31-4B8C-83A1-F6EECF244321}">
                <p14:modId xmlns:p14="http://schemas.microsoft.com/office/powerpoint/2010/main" val="4175028385"/>
              </p:ext>
            </p:extLst>
          </p:nvPr>
        </p:nvGraphicFramePr>
        <p:xfrm>
          <a:off x="4082459" y="6115210"/>
          <a:ext cx="2779235" cy="612807"/>
        </p:xfrm>
        <a:graphic>
          <a:graphicData uri="http://schemas.openxmlformats.org/drawingml/2006/table">
            <a:tbl>
              <a:tblPr firstRow="1" bandRow="1">
                <a:tableStyleId>{C083E6E3-FA7D-4D7B-A595-EF9225AFEA82}</a:tableStyleId>
              </a:tblPr>
              <a:tblGrid>
                <a:gridCol w="1004383">
                  <a:extLst>
                    <a:ext uri="{9D8B030D-6E8A-4147-A177-3AD203B41FA5}">
                      <a16:colId xmlns:a16="http://schemas.microsoft.com/office/drawing/2014/main" val="1911901784"/>
                    </a:ext>
                  </a:extLst>
                </a:gridCol>
                <a:gridCol w="1774852">
                  <a:extLst>
                    <a:ext uri="{9D8B030D-6E8A-4147-A177-3AD203B41FA5}">
                      <a16:colId xmlns:a16="http://schemas.microsoft.com/office/drawing/2014/main" val="1335191752"/>
                    </a:ext>
                  </a:extLst>
                </a:gridCol>
              </a:tblGrid>
              <a:tr h="230133">
                <a:tc>
                  <a:txBody>
                    <a:bodyPr/>
                    <a:lstStyle/>
                    <a:p>
                      <a:r>
                        <a:rPr lang="en-GB" sz="800" b="0" spc="200" baseline="0" dirty="0">
                          <a:latin typeface="Effra"/>
                          <a:cs typeface="Effra" panose="020B0603020203020204" pitchFamily="34" charset="0"/>
                        </a:rPr>
                        <a:t>ITEM</a:t>
                      </a:r>
                    </a:p>
                  </a:txBody>
                  <a:tcPr marL="90000" marR="90000" marT="54000" marB="54000"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b="0" spc="200" baseline="0" dirty="0">
                          <a:latin typeface="Effra"/>
                          <a:cs typeface="Effra" panose="020B0603020203020204" pitchFamily="34" charset="0"/>
                        </a:rPr>
                        <a:t>COST</a:t>
                      </a:r>
                    </a:p>
                  </a:txBody>
                  <a:tcPr marL="90000" marR="90000" marT="54000" marB="54000"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2613673"/>
                  </a:ext>
                </a:extLst>
              </a:tr>
              <a:tr h="382674">
                <a:tc>
                  <a:txBody>
                    <a:bodyPr/>
                    <a:lstStyle/>
                    <a:p>
                      <a:r>
                        <a:rPr lang="en-GB" sz="900" b="0" i="0" dirty="0">
                          <a:latin typeface="Effra"/>
                          <a:cs typeface="Effra" panose="020B0603020203020204" pitchFamily="34" charset="0"/>
                        </a:rPr>
                        <a:t>Window mount</a:t>
                      </a:r>
                    </a:p>
                  </a:txBody>
                  <a:tcPr marL="90000" marR="90000" marT="54000" marB="5400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dirty="0">
                          <a:latin typeface="Effra"/>
                          <a:cs typeface="Effra" panose="020B0603020203020204" pitchFamily="34" charset="0"/>
                        </a:rPr>
                        <a:t>£30.00</a:t>
                      </a:r>
                    </a:p>
                  </a:txBody>
                  <a:tcPr marL="90000" marR="90000" marT="54000" marB="5400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3703647"/>
                  </a:ext>
                </a:extLst>
              </a:tr>
            </a:tbl>
          </a:graphicData>
        </a:graphic>
      </p:graphicFrame>
      <p:sp>
        <p:nvSpPr>
          <p:cNvPr id="35" name="TextBox 34">
            <a:extLst>
              <a:ext uri="{FF2B5EF4-FFF2-40B4-BE49-F238E27FC236}">
                <a16:creationId xmlns:a16="http://schemas.microsoft.com/office/drawing/2014/main" id="{6AD9BD59-D3E4-467F-B618-1F84BCBA9696}"/>
              </a:ext>
            </a:extLst>
          </p:cNvPr>
          <p:cNvSpPr txBox="1"/>
          <p:nvPr/>
        </p:nvSpPr>
        <p:spPr>
          <a:xfrm>
            <a:off x="10497712" y="2240370"/>
            <a:ext cx="1372253" cy="338554"/>
          </a:xfrm>
          <a:prstGeom prst="rect">
            <a:avLst/>
          </a:prstGeom>
          <a:noFill/>
        </p:spPr>
        <p:txBody>
          <a:bodyPr wrap="square" rtlCol="0" anchor="t">
            <a:spAutoFit/>
          </a:bodyPr>
          <a:lstStyle/>
          <a:p>
            <a:r>
              <a:rPr lang="en-GB" sz="800" dirty="0">
                <a:solidFill>
                  <a:srgbClr val="58595B">
                    <a:alpha val="80000"/>
                  </a:srgbClr>
                </a:solidFill>
                <a:latin typeface="Effra Light" panose="020B0403020203020204" pitchFamily="34" charset="0"/>
                <a:cs typeface="Effra Light" panose="020B0403020203020204" pitchFamily="34" charset="0"/>
              </a:rPr>
              <a:t>All listed prices are exclusive of VAT and delivery.</a:t>
            </a:r>
            <a:endParaRPr lang="en-US" sz="800" dirty="0">
              <a:solidFill>
                <a:srgbClr val="58595B">
                  <a:alpha val="80000"/>
                </a:srgbClr>
              </a:solidFill>
              <a:latin typeface="Effra Light" panose="020B0403020203020204" pitchFamily="34" charset="0"/>
              <a:cs typeface="Effra Light" panose="020B0403020203020204" pitchFamily="34" charset="0"/>
            </a:endParaRPr>
          </a:p>
        </p:txBody>
      </p:sp>
    </p:spTree>
    <p:extLst>
      <p:ext uri="{BB962C8B-B14F-4D97-AF65-F5344CB8AC3E}">
        <p14:creationId xmlns:p14="http://schemas.microsoft.com/office/powerpoint/2010/main" val="3535555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C244BC-0A19-4152-9775-53EE1ABC016A}"/>
              </a:ext>
            </a:extLst>
          </p:cNvPr>
          <p:cNvPicPr>
            <a:picLocks noChangeAspect="1"/>
          </p:cNvPicPr>
          <p:nvPr/>
        </p:nvPicPr>
        <p:blipFill>
          <a:blip r:embed="rId3"/>
          <a:stretch>
            <a:fillRect/>
          </a:stretch>
        </p:blipFill>
        <p:spPr>
          <a:xfrm>
            <a:off x="3792738" y="801550"/>
            <a:ext cx="4863958" cy="4930588"/>
          </a:xfrm>
          <a:prstGeom prst="rect">
            <a:avLst/>
          </a:prstGeom>
          <a:ln>
            <a:noFill/>
          </a:ln>
          <a:effectLst>
            <a:softEdge rad="112500"/>
          </a:effectLst>
        </p:spPr>
      </p:pic>
      <p:sp>
        <p:nvSpPr>
          <p:cNvPr id="26" name="TextBox 25">
            <a:extLst>
              <a:ext uri="{FF2B5EF4-FFF2-40B4-BE49-F238E27FC236}">
                <a16:creationId xmlns:a16="http://schemas.microsoft.com/office/drawing/2014/main" id="{E876F0C0-F44A-408F-919D-E50554F78E7D}"/>
              </a:ext>
            </a:extLst>
          </p:cNvPr>
          <p:cNvSpPr txBox="1"/>
          <p:nvPr/>
        </p:nvSpPr>
        <p:spPr>
          <a:xfrm>
            <a:off x="787696" y="146018"/>
            <a:ext cx="3680117" cy="680336"/>
          </a:xfrm>
          <a:prstGeom prst="rect">
            <a:avLst/>
          </a:prstGeom>
          <a:noFill/>
        </p:spPr>
        <p:txBody>
          <a:bodyPr wrap="square" lIns="0" rtlCol="0" anchor="t">
            <a:noAutofit/>
          </a:bodyPr>
          <a:lstStyle/>
          <a:p>
            <a:pPr>
              <a:lnSpc>
                <a:spcPct val="150000"/>
              </a:lnSpc>
              <a:spcAft>
                <a:spcPts val="1800"/>
              </a:spcAft>
            </a:pPr>
            <a:r>
              <a:rPr lang="en-GB" sz="2800" dirty="0">
                <a:solidFill>
                  <a:srgbClr val="412378"/>
                </a:solidFill>
                <a:latin typeface="Modern Era Bold" panose="02000000000000000000" pitchFamily="50" charset="0"/>
                <a:cs typeface="Effra" panose="020B0603020203020204" pitchFamily="34" charset="0"/>
              </a:rPr>
              <a:t>GBx Countertop</a:t>
            </a:r>
            <a:endParaRPr lang="en-GB" sz="2400" b="1" dirty="0">
              <a:solidFill>
                <a:srgbClr val="412378"/>
              </a:solidFill>
              <a:latin typeface="Modern Era Bold" panose="02000000000000000000" pitchFamily="50" charset="0"/>
              <a:cs typeface="Effra" panose="020B0603020203020204" pitchFamily="34" charset="0"/>
            </a:endParaRPr>
          </a:p>
        </p:txBody>
      </p:sp>
      <p:sp>
        <p:nvSpPr>
          <p:cNvPr id="29" name="TextBox 28">
            <a:extLst>
              <a:ext uri="{FF2B5EF4-FFF2-40B4-BE49-F238E27FC236}">
                <a16:creationId xmlns:a16="http://schemas.microsoft.com/office/drawing/2014/main" id="{201EB83D-9D94-47F7-975F-6E1E63B51430}"/>
              </a:ext>
            </a:extLst>
          </p:cNvPr>
          <p:cNvSpPr txBox="1"/>
          <p:nvPr/>
        </p:nvSpPr>
        <p:spPr>
          <a:xfrm>
            <a:off x="747006" y="788594"/>
            <a:ext cx="3531072" cy="2192267"/>
          </a:xfrm>
          <a:prstGeom prst="rect">
            <a:avLst/>
          </a:prstGeom>
          <a:noFill/>
        </p:spPr>
        <p:txBody>
          <a:bodyPr wrap="square" lIns="91440" tIns="45720" rIns="91440" bIns="45720" rtlCol="0" anchor="t">
            <a:spAutoFit/>
          </a:bodyPr>
          <a:lstStyle/>
          <a:p>
            <a:pPr>
              <a:lnSpc>
                <a:spcPts val="1520"/>
              </a:lnSpc>
            </a:pPr>
            <a:r>
              <a:rPr lang="en-GB" sz="1000" dirty="0">
                <a:solidFill>
                  <a:srgbClr val="212529"/>
                </a:solidFill>
                <a:latin typeface="Effra"/>
                <a:ea typeface="DIN 2014" panose="020B0504020202020204" pitchFamily="34" charset="77"/>
                <a:cs typeface="Effra" panose="020B0603020203020204" pitchFamily="34" charset="0"/>
              </a:rPr>
              <a:t>Perfect for unattended fundraising, the GBx Countertop allows donors to increase or decrease their chosen donation amount to maximise your fundraising potential. The device is plugged into mains for continuous usage. </a:t>
            </a:r>
          </a:p>
          <a:p>
            <a:pPr>
              <a:lnSpc>
                <a:spcPts val="1520"/>
              </a:lnSpc>
            </a:pPr>
            <a:endParaRPr lang="en-GB" sz="1000" dirty="0">
              <a:solidFill>
                <a:srgbClr val="212529"/>
              </a:solidFill>
              <a:latin typeface="Effra"/>
              <a:ea typeface="DIN 2014" panose="020B0504020202020204" pitchFamily="34" charset="77"/>
              <a:cs typeface="Effra" panose="020B0603020203020204" pitchFamily="34" charset="0"/>
            </a:endParaRPr>
          </a:p>
          <a:p>
            <a:pPr marL="171450" indent="-171450">
              <a:lnSpc>
                <a:spcPts val="1520"/>
              </a:lnSpc>
              <a:buFont typeface="Arial" panose="020B0604020202020204" pitchFamily="34" charset="0"/>
              <a:buChar char="•"/>
            </a:pPr>
            <a:r>
              <a:rPr lang="en-GB" sz="1000" dirty="0">
                <a:solidFill>
                  <a:srgbClr val="212529"/>
                </a:solidFill>
                <a:latin typeface="Effra" panose="020B0603020203020204" pitchFamily="34" charset="0"/>
                <a:cs typeface="Effra" panose="020B0603020203020204" pitchFamily="34" charset="0"/>
              </a:rPr>
              <a:t>Simple ‘tap and go’ contactless technology</a:t>
            </a:r>
          </a:p>
          <a:p>
            <a:pPr marL="171450" indent="-171450">
              <a:lnSpc>
                <a:spcPts val="1520"/>
              </a:lnSpc>
              <a:buFont typeface="Arial" panose="020B0604020202020204" pitchFamily="34" charset="0"/>
              <a:buChar char="•"/>
            </a:pPr>
            <a:r>
              <a:rPr lang="en-GB" sz="1000" dirty="0">
                <a:solidFill>
                  <a:srgbClr val="212529"/>
                </a:solidFill>
                <a:latin typeface="Effra" panose="020B0603020203020204" pitchFamily="34" charset="0"/>
                <a:cs typeface="Effra" panose="020B0603020203020204" pitchFamily="34" charset="0"/>
              </a:rPr>
              <a:t>Configurable donation amounts up to £45</a:t>
            </a:r>
          </a:p>
          <a:p>
            <a:pPr marL="171450" indent="-171450">
              <a:lnSpc>
                <a:spcPts val="1520"/>
              </a:lnSpc>
              <a:buFont typeface="Arial" panose="020B0604020202020204" pitchFamily="34" charset="0"/>
              <a:buChar char="•"/>
            </a:pPr>
            <a:r>
              <a:rPr lang="en-GB" sz="1000" dirty="0">
                <a:solidFill>
                  <a:srgbClr val="212529"/>
                </a:solidFill>
                <a:latin typeface="Effra" panose="020B0603020203020204" pitchFamily="34" charset="0"/>
                <a:cs typeface="Effra" panose="020B0603020203020204" pitchFamily="34" charset="0"/>
              </a:rPr>
              <a:t>Button allows donors to select their chosen donation</a:t>
            </a:r>
          </a:p>
          <a:p>
            <a:pPr marL="171450" indent="-171450">
              <a:lnSpc>
                <a:spcPts val="1520"/>
              </a:lnSpc>
              <a:buFont typeface="Arial" panose="020B0604020202020204" pitchFamily="34" charset="0"/>
              <a:buChar char="•"/>
            </a:pPr>
            <a:r>
              <a:rPr lang="en-GB" sz="1000" dirty="0">
                <a:solidFill>
                  <a:srgbClr val="212529"/>
                </a:solidFill>
                <a:latin typeface="Effra" panose="020B0603020203020204" pitchFamily="34" charset="0"/>
                <a:cs typeface="Effra" panose="020B0603020203020204" pitchFamily="34" charset="0"/>
              </a:rPr>
              <a:t>Donations processed via mobile signal – no Wi-Fi needed</a:t>
            </a:r>
          </a:p>
          <a:p>
            <a:pPr marL="171450" indent="-171450">
              <a:lnSpc>
                <a:spcPts val="1520"/>
              </a:lnSpc>
              <a:buFont typeface="Arial" panose="020B0604020202020204" pitchFamily="34" charset="0"/>
              <a:buChar char="•"/>
            </a:pPr>
            <a:r>
              <a:rPr lang="en-GB" sz="1000" dirty="0">
                <a:solidFill>
                  <a:srgbClr val="212529"/>
                </a:solidFill>
                <a:latin typeface="Effra" panose="020B0603020203020204" pitchFamily="34" charset="0"/>
                <a:cs typeface="Effra" panose="020B0603020203020204" pitchFamily="34" charset="0"/>
              </a:rPr>
              <a:t>Donations stored offline when connection is unstable</a:t>
            </a:r>
          </a:p>
          <a:p>
            <a:pPr marL="171450" indent="-171450">
              <a:lnSpc>
                <a:spcPts val="1520"/>
              </a:lnSpc>
              <a:buFont typeface="Arial" panose="020B0604020202020204" pitchFamily="34" charset="0"/>
              <a:buChar char="•"/>
            </a:pPr>
            <a:r>
              <a:rPr lang="en-GB" sz="1000" dirty="0">
                <a:solidFill>
                  <a:srgbClr val="212529"/>
                </a:solidFill>
                <a:latin typeface="Effra" panose="020B0603020203020204" pitchFamily="34" charset="0"/>
                <a:ea typeface="DIN 2014" panose="020B0504020202020204" pitchFamily="34" charset="77"/>
                <a:cs typeface="Effra" panose="020B0603020203020204" pitchFamily="34" charset="0"/>
              </a:rPr>
              <a:t>Plugs into mains for continuous power</a:t>
            </a:r>
          </a:p>
        </p:txBody>
      </p:sp>
      <p:grpSp>
        <p:nvGrpSpPr>
          <p:cNvPr id="36" name="Group 35">
            <a:extLst>
              <a:ext uri="{FF2B5EF4-FFF2-40B4-BE49-F238E27FC236}">
                <a16:creationId xmlns:a16="http://schemas.microsoft.com/office/drawing/2014/main" id="{9E04AC36-9F81-4EE4-9037-1548BCCA8FEC}"/>
              </a:ext>
            </a:extLst>
          </p:cNvPr>
          <p:cNvGrpSpPr/>
          <p:nvPr/>
        </p:nvGrpSpPr>
        <p:grpSpPr>
          <a:xfrm>
            <a:off x="913066" y="3063290"/>
            <a:ext cx="2540111" cy="1541868"/>
            <a:chOff x="336393" y="3091351"/>
            <a:chExt cx="2540111" cy="1686563"/>
          </a:xfrm>
        </p:grpSpPr>
        <p:sp>
          <p:nvSpPr>
            <p:cNvPr id="67" name="TextBox 66">
              <a:extLst>
                <a:ext uri="{FF2B5EF4-FFF2-40B4-BE49-F238E27FC236}">
                  <a16:creationId xmlns:a16="http://schemas.microsoft.com/office/drawing/2014/main" id="{D2B03258-5D4A-A04A-A1DA-CDFCCB307669}"/>
                </a:ext>
              </a:extLst>
            </p:cNvPr>
            <p:cNvSpPr txBox="1"/>
            <p:nvPr/>
          </p:nvSpPr>
          <p:spPr>
            <a:xfrm>
              <a:off x="336393" y="3091351"/>
              <a:ext cx="2540111" cy="1686563"/>
            </a:xfrm>
            <a:prstGeom prst="rect">
              <a:avLst/>
            </a:prstGeom>
            <a:solidFill>
              <a:schemeClr val="bg1"/>
            </a:solidFill>
            <a:ln>
              <a:noFill/>
            </a:ln>
            <a:effectLst>
              <a:glow rad="63500">
                <a:schemeClr val="accent3">
                  <a:satMod val="175000"/>
                  <a:alpha val="0"/>
                </a:schemeClr>
              </a:glow>
              <a:outerShdw blurRad="292100" algn="tl" rotWithShape="0">
                <a:prstClr val="black">
                  <a:alpha val="17000"/>
                </a:prstClr>
              </a:outerShdw>
            </a:effectLst>
          </p:spPr>
          <p:txBody>
            <a:bodyPr wrap="square" lIns="503998" rIns="180000" rtlCol="0" anchor="ctr">
              <a:noAutofit/>
            </a:bodyPr>
            <a:lstStyle/>
            <a:p>
              <a:pPr algn="ctr"/>
              <a:endParaRPr lang="en-GB" sz="1400" dirty="0">
                <a:solidFill>
                  <a:srgbClr val="585856"/>
                </a:solidFill>
                <a:latin typeface="Modern Era" panose="02000000000000000000" pitchFamily="2" charset="0"/>
              </a:endParaRPr>
            </a:p>
          </p:txBody>
        </p:sp>
        <p:grpSp>
          <p:nvGrpSpPr>
            <p:cNvPr id="35" name="Group 34">
              <a:extLst>
                <a:ext uri="{FF2B5EF4-FFF2-40B4-BE49-F238E27FC236}">
                  <a16:creationId xmlns:a16="http://schemas.microsoft.com/office/drawing/2014/main" id="{8AE38163-6E81-406A-B096-77323A3BDF16}"/>
                </a:ext>
              </a:extLst>
            </p:cNvPr>
            <p:cNvGrpSpPr/>
            <p:nvPr/>
          </p:nvGrpSpPr>
          <p:grpSpPr>
            <a:xfrm>
              <a:off x="336393" y="3091351"/>
              <a:ext cx="2540110" cy="379173"/>
              <a:chOff x="336393" y="3091351"/>
              <a:chExt cx="2540110" cy="379173"/>
            </a:xfrm>
          </p:grpSpPr>
          <p:sp>
            <p:nvSpPr>
              <p:cNvPr id="68" name="Rectangle 67">
                <a:extLst>
                  <a:ext uri="{FF2B5EF4-FFF2-40B4-BE49-F238E27FC236}">
                    <a16:creationId xmlns:a16="http://schemas.microsoft.com/office/drawing/2014/main" id="{1913C167-0E5E-DC48-B0D6-437160BC92B7}"/>
                  </a:ext>
                </a:extLst>
              </p:cNvPr>
              <p:cNvSpPr/>
              <p:nvPr/>
            </p:nvSpPr>
            <p:spPr>
              <a:xfrm>
                <a:off x="336393" y="3091351"/>
                <a:ext cx="2540110" cy="379173"/>
              </a:xfrm>
              <a:prstGeom prst="rect">
                <a:avLst/>
              </a:prstGeom>
              <a:solidFill>
                <a:srgbClr val="412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TextBox 68">
                <a:extLst>
                  <a:ext uri="{FF2B5EF4-FFF2-40B4-BE49-F238E27FC236}">
                    <a16:creationId xmlns:a16="http://schemas.microsoft.com/office/drawing/2014/main" id="{D9E05C4C-FD36-534A-89B7-769E76A1DABC}"/>
                  </a:ext>
                </a:extLst>
              </p:cNvPr>
              <p:cNvSpPr txBox="1"/>
              <p:nvPr/>
            </p:nvSpPr>
            <p:spPr>
              <a:xfrm>
                <a:off x="488552" y="3091351"/>
                <a:ext cx="910007" cy="370550"/>
              </a:xfrm>
              <a:prstGeom prst="rect">
                <a:avLst/>
              </a:prstGeom>
              <a:noFill/>
            </p:spPr>
            <p:txBody>
              <a:bodyPr wrap="square" lIns="0" rtlCol="0" anchor="t">
                <a:noAutofit/>
              </a:bodyPr>
              <a:lstStyle/>
              <a:p>
                <a:pPr>
                  <a:lnSpc>
                    <a:spcPct val="150000"/>
                  </a:lnSpc>
                  <a:spcAft>
                    <a:spcPts val="1800"/>
                  </a:spcAft>
                </a:pPr>
                <a:r>
                  <a:rPr lang="en-GB" sz="1200" dirty="0">
                    <a:solidFill>
                      <a:schemeClr val="bg1"/>
                    </a:solidFill>
                    <a:latin typeface="Modern Era Bold" panose="02000000000000000000" pitchFamily="50" charset="0"/>
                    <a:cs typeface="Effra" panose="020B0603020203020204" pitchFamily="34" charset="0"/>
                  </a:rPr>
                  <a:t>Lease</a:t>
                </a:r>
                <a:endParaRPr lang="en-GB" sz="1200" b="1" dirty="0">
                  <a:solidFill>
                    <a:schemeClr val="bg1"/>
                  </a:solidFill>
                  <a:latin typeface="Modern Era Bold" panose="02000000000000000000" pitchFamily="50" charset="0"/>
                  <a:cs typeface="Effra" panose="020B0603020203020204" pitchFamily="34" charset="0"/>
                </a:endParaRPr>
              </a:p>
            </p:txBody>
          </p:sp>
        </p:grpSp>
      </p:grpSp>
      <p:graphicFrame>
        <p:nvGraphicFramePr>
          <p:cNvPr id="70" name="Table 6">
            <a:extLst>
              <a:ext uri="{FF2B5EF4-FFF2-40B4-BE49-F238E27FC236}">
                <a16:creationId xmlns:a16="http://schemas.microsoft.com/office/drawing/2014/main" id="{89B927BD-3884-A040-A87E-AD4BE6B0ACC5}"/>
              </a:ext>
            </a:extLst>
          </p:cNvPr>
          <p:cNvGraphicFramePr>
            <a:graphicFrameLocks noGrp="1"/>
          </p:cNvGraphicFramePr>
          <p:nvPr>
            <p:extLst>
              <p:ext uri="{D42A27DB-BD31-4B8C-83A1-F6EECF244321}">
                <p14:modId xmlns:p14="http://schemas.microsoft.com/office/powerpoint/2010/main" val="2431754263"/>
              </p:ext>
            </p:extLst>
          </p:nvPr>
        </p:nvGraphicFramePr>
        <p:xfrm>
          <a:off x="913066" y="3417403"/>
          <a:ext cx="2540110" cy="1210560"/>
        </p:xfrm>
        <a:graphic>
          <a:graphicData uri="http://schemas.openxmlformats.org/drawingml/2006/table">
            <a:tbl>
              <a:tblPr firstRow="1" bandRow="1">
                <a:tableStyleId>{C083E6E3-FA7D-4D7B-A595-EF9225AFEA82}</a:tableStyleId>
              </a:tblPr>
              <a:tblGrid>
                <a:gridCol w="766295">
                  <a:extLst>
                    <a:ext uri="{9D8B030D-6E8A-4147-A177-3AD203B41FA5}">
                      <a16:colId xmlns:a16="http://schemas.microsoft.com/office/drawing/2014/main" val="1911901784"/>
                    </a:ext>
                  </a:extLst>
                </a:gridCol>
                <a:gridCol w="1773815">
                  <a:extLst>
                    <a:ext uri="{9D8B030D-6E8A-4147-A177-3AD203B41FA5}">
                      <a16:colId xmlns:a16="http://schemas.microsoft.com/office/drawing/2014/main" val="1335191752"/>
                    </a:ext>
                  </a:extLst>
                </a:gridCol>
              </a:tblGrid>
              <a:tr h="190397">
                <a:tc>
                  <a:txBody>
                    <a:bodyPr/>
                    <a:lstStyle/>
                    <a:p>
                      <a:r>
                        <a:rPr lang="en-GB" sz="800" b="0" spc="200" baseline="0" dirty="0">
                          <a:latin typeface="Effra" panose="020B0603020203020204" pitchFamily="34" charset="0"/>
                          <a:cs typeface="Effra" panose="020B0603020203020204" pitchFamily="34" charset="0"/>
                        </a:rPr>
                        <a:t>MONTHS</a:t>
                      </a:r>
                    </a:p>
                  </a:txBody>
                  <a:tcPr marL="90000" marR="90000" marT="54000" marB="54000"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b="0" spc="200" baseline="0" dirty="0">
                          <a:latin typeface="Effra" panose="020B0603020203020204" pitchFamily="34" charset="0"/>
                          <a:cs typeface="Effra" panose="020B0603020203020204" pitchFamily="34" charset="0"/>
                        </a:rPr>
                        <a:t>MONTHLY FEES</a:t>
                      </a:r>
                    </a:p>
                  </a:txBody>
                  <a:tcPr marL="90000" marR="90000" marT="54000" marB="54000"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2613673"/>
                  </a:ext>
                </a:extLst>
              </a:tr>
              <a:tr h="203018">
                <a:tc>
                  <a:txBody>
                    <a:bodyPr/>
                    <a:lstStyle/>
                    <a:p>
                      <a:r>
                        <a:rPr lang="en-GB" sz="900" b="0" i="0" dirty="0">
                          <a:latin typeface="Effra" panose="020B0603020203020204" pitchFamily="34" charset="0"/>
                          <a:cs typeface="Effra" panose="020B0603020203020204" pitchFamily="34" charset="0"/>
                        </a:rPr>
                        <a:t>6</a:t>
                      </a:r>
                    </a:p>
                  </a:txBody>
                  <a:tcPr marL="90000" marR="90000" marT="54000" marB="5400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dirty="0">
                          <a:latin typeface="Effra" panose="020B0603020203020204" pitchFamily="34" charset="0"/>
                          <a:cs typeface="Effra" panose="020B0603020203020204" pitchFamily="34" charset="0"/>
                        </a:rPr>
                        <a:t>£60.00</a:t>
                      </a:r>
                    </a:p>
                  </a:txBody>
                  <a:tcPr marL="90000" marR="90000" marT="54000" marB="5400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3703647"/>
                  </a:ext>
                </a:extLst>
              </a:tr>
              <a:tr h="203018">
                <a:tc>
                  <a:txBody>
                    <a:bodyPr/>
                    <a:lstStyle/>
                    <a:p>
                      <a:r>
                        <a:rPr lang="en-GB" sz="900" b="0" i="0" dirty="0">
                          <a:latin typeface="Effra" panose="020B0603020203020204" pitchFamily="34" charset="0"/>
                          <a:cs typeface="Effra" panose="020B0603020203020204" pitchFamily="34" charset="0"/>
                        </a:rPr>
                        <a:t>12</a:t>
                      </a:r>
                    </a:p>
                  </a:txBody>
                  <a:tcPr marL="90000" marR="90000" marT="54000" marB="5400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dirty="0">
                          <a:latin typeface="Effra" panose="020B0603020203020204" pitchFamily="34" charset="0"/>
                          <a:cs typeface="Effra" panose="020B0603020203020204" pitchFamily="34" charset="0"/>
                        </a:rPr>
                        <a:t>£50.00</a:t>
                      </a:r>
                    </a:p>
                  </a:txBody>
                  <a:tcPr marL="90000" marR="90000" marT="54000" marB="5400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320272"/>
                  </a:ext>
                </a:extLst>
              </a:tr>
              <a:tr h="203018">
                <a:tc>
                  <a:txBody>
                    <a:bodyPr/>
                    <a:lstStyle/>
                    <a:p>
                      <a:r>
                        <a:rPr lang="en-GB" sz="900" b="0" i="0" dirty="0">
                          <a:latin typeface="Effra" panose="020B0603020203020204" pitchFamily="34" charset="0"/>
                          <a:cs typeface="Effra" panose="020B0603020203020204" pitchFamily="34" charset="0"/>
                        </a:rPr>
                        <a:t>24</a:t>
                      </a:r>
                    </a:p>
                  </a:txBody>
                  <a:tcPr marL="90000" marR="90000" marT="54000" marB="5400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dirty="0">
                          <a:latin typeface="Effra" panose="020B0603020203020204" pitchFamily="34" charset="0"/>
                          <a:cs typeface="Effra" panose="020B0603020203020204" pitchFamily="34" charset="0"/>
                        </a:rPr>
                        <a:t>£35.00</a:t>
                      </a:r>
                    </a:p>
                  </a:txBody>
                  <a:tcPr marL="90000" marR="90000" marT="54000" marB="5400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7081529"/>
                  </a:ext>
                </a:extLst>
              </a:tr>
              <a:tr h="203018">
                <a:tc>
                  <a:txBody>
                    <a:bodyPr/>
                    <a:lstStyle/>
                    <a:p>
                      <a:r>
                        <a:rPr lang="en-GB" sz="900" b="0" i="0" dirty="0">
                          <a:latin typeface="Effra" panose="020B0603020203020204" pitchFamily="34" charset="0"/>
                          <a:cs typeface="Effra" panose="020B0603020203020204" pitchFamily="34" charset="0"/>
                        </a:rPr>
                        <a:t>36</a:t>
                      </a:r>
                    </a:p>
                  </a:txBody>
                  <a:tcPr marL="90000" marR="90000" marT="54000" marB="5400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GB" sz="900" b="0" i="0" dirty="0">
                          <a:latin typeface="Effra" panose="020B0603020203020204" pitchFamily="34" charset="0"/>
                          <a:cs typeface="Effra" panose="020B0603020203020204" pitchFamily="34" charset="0"/>
                        </a:rPr>
                        <a:t>£30.00</a:t>
                      </a:r>
                    </a:p>
                  </a:txBody>
                  <a:tcPr marL="90000" marR="90000" marT="54000" marB="5400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1494245"/>
                  </a:ext>
                </a:extLst>
              </a:tr>
            </a:tbl>
          </a:graphicData>
        </a:graphic>
      </p:graphicFrame>
      <p:sp>
        <p:nvSpPr>
          <p:cNvPr id="52" name="TextBox 51">
            <a:extLst>
              <a:ext uri="{FF2B5EF4-FFF2-40B4-BE49-F238E27FC236}">
                <a16:creationId xmlns:a16="http://schemas.microsoft.com/office/drawing/2014/main" id="{21D0646B-AC78-1744-92FC-532B56141F37}"/>
              </a:ext>
            </a:extLst>
          </p:cNvPr>
          <p:cNvSpPr txBox="1"/>
          <p:nvPr/>
        </p:nvSpPr>
        <p:spPr>
          <a:xfrm>
            <a:off x="9325122" y="-444119"/>
            <a:ext cx="1947234" cy="215444"/>
          </a:xfrm>
          <a:prstGeom prst="rect">
            <a:avLst/>
          </a:prstGeom>
          <a:noFill/>
        </p:spPr>
        <p:txBody>
          <a:bodyPr wrap="square" rtlCol="0" anchor="t">
            <a:spAutoFit/>
          </a:bodyPr>
          <a:lstStyle/>
          <a:p>
            <a:r>
              <a:rPr lang="en-GB" sz="800" dirty="0">
                <a:solidFill>
                  <a:srgbClr val="58595B">
                    <a:alpha val="80000"/>
                  </a:srgbClr>
                </a:solidFill>
                <a:latin typeface="Effra Light" panose="020B0403020203020204" pitchFamily="34" charset="0"/>
                <a:cs typeface="Effra Light" panose="020B0403020203020204" pitchFamily="34" charset="0"/>
              </a:rPr>
              <a:t>All listed prices are exclusive of VAT</a:t>
            </a:r>
            <a:endParaRPr lang="en-US" sz="800" dirty="0">
              <a:solidFill>
                <a:srgbClr val="58595B">
                  <a:alpha val="80000"/>
                </a:srgbClr>
              </a:solidFill>
              <a:latin typeface="Effra Light" panose="020B0403020203020204" pitchFamily="34" charset="0"/>
              <a:cs typeface="Effra Light" panose="020B0403020203020204" pitchFamily="34" charset="0"/>
            </a:endParaRPr>
          </a:p>
        </p:txBody>
      </p:sp>
      <p:grpSp>
        <p:nvGrpSpPr>
          <p:cNvPr id="33" name="Group 32">
            <a:extLst>
              <a:ext uri="{FF2B5EF4-FFF2-40B4-BE49-F238E27FC236}">
                <a16:creationId xmlns:a16="http://schemas.microsoft.com/office/drawing/2014/main" id="{A8A016E0-6953-440B-A715-3CF344D430E3}"/>
              </a:ext>
            </a:extLst>
          </p:cNvPr>
          <p:cNvGrpSpPr/>
          <p:nvPr/>
        </p:nvGrpSpPr>
        <p:grpSpPr>
          <a:xfrm>
            <a:off x="4420751" y="6203964"/>
            <a:ext cx="2012394" cy="446597"/>
            <a:chOff x="5501554" y="3208986"/>
            <a:chExt cx="2012394" cy="446597"/>
          </a:xfrm>
        </p:grpSpPr>
        <p:sp>
          <p:nvSpPr>
            <p:cNvPr id="56" name="Oval 55">
              <a:extLst>
                <a:ext uri="{FF2B5EF4-FFF2-40B4-BE49-F238E27FC236}">
                  <a16:creationId xmlns:a16="http://schemas.microsoft.com/office/drawing/2014/main" id="{885CC839-089C-014B-A7D9-80712B529001}"/>
                </a:ext>
              </a:extLst>
            </p:cNvPr>
            <p:cNvSpPr/>
            <p:nvPr/>
          </p:nvSpPr>
          <p:spPr>
            <a:xfrm>
              <a:off x="5501554" y="3410964"/>
              <a:ext cx="241674" cy="241674"/>
            </a:xfrm>
            <a:prstGeom prst="ellipse">
              <a:avLst/>
            </a:prstGeom>
            <a:solidFill>
              <a:srgbClr val="FF5064"/>
            </a:solidFill>
            <a:ln>
              <a:noFill/>
            </a:ln>
            <a:effectLst>
              <a:outerShdw blurRad="152400" dir="5400000" algn="ctr"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ACAD6B74-AB81-498B-A8E4-A8DFDD29B5AE}"/>
                </a:ext>
              </a:extLst>
            </p:cNvPr>
            <p:cNvGrpSpPr/>
            <p:nvPr/>
          </p:nvGrpSpPr>
          <p:grpSpPr>
            <a:xfrm>
              <a:off x="5570887" y="3208986"/>
              <a:ext cx="1943061" cy="446597"/>
              <a:chOff x="5570887" y="3208986"/>
              <a:chExt cx="1943061" cy="446597"/>
            </a:xfrm>
          </p:grpSpPr>
          <p:pic>
            <p:nvPicPr>
              <p:cNvPr id="57" name="Picture 56" descr="A picture containing drawing&#10;&#10;Description automatically generated">
                <a:extLst>
                  <a:ext uri="{FF2B5EF4-FFF2-40B4-BE49-F238E27FC236}">
                    <a16:creationId xmlns:a16="http://schemas.microsoft.com/office/drawing/2014/main" id="{25D8192E-E371-8C47-935D-85CB6182A5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2954" y="3444422"/>
                <a:ext cx="110994" cy="110994"/>
              </a:xfrm>
              <a:prstGeom prst="rect">
                <a:avLst/>
              </a:prstGeom>
            </p:spPr>
          </p:pic>
          <p:pic>
            <p:nvPicPr>
              <p:cNvPr id="58" name="Picture 57" descr="A close up of a logo&#10;&#10;Description automatically generated">
                <a:extLst>
                  <a:ext uri="{FF2B5EF4-FFF2-40B4-BE49-F238E27FC236}">
                    <a16:creationId xmlns:a16="http://schemas.microsoft.com/office/drawing/2014/main" id="{8D33F724-63F3-2D49-86AF-0B719EDAE5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0887" y="3471806"/>
                <a:ext cx="104544" cy="104544"/>
              </a:xfrm>
              <a:prstGeom prst="rect">
                <a:avLst/>
              </a:prstGeom>
            </p:spPr>
          </p:pic>
          <p:sp>
            <p:nvSpPr>
              <p:cNvPr id="4" name="TextBox 3">
                <a:extLst>
                  <a:ext uri="{FF2B5EF4-FFF2-40B4-BE49-F238E27FC236}">
                    <a16:creationId xmlns:a16="http://schemas.microsoft.com/office/drawing/2014/main" id="{0BA68C1D-234B-4B51-801D-B0C43E77F7EF}"/>
                  </a:ext>
                </a:extLst>
              </p:cNvPr>
              <p:cNvSpPr txBox="1"/>
              <p:nvPr/>
            </p:nvSpPr>
            <p:spPr>
              <a:xfrm>
                <a:off x="5713059" y="3208986"/>
                <a:ext cx="1578161" cy="446597"/>
              </a:xfrm>
              <a:prstGeom prst="rect">
                <a:avLst/>
              </a:prstGeom>
              <a:noFill/>
            </p:spPr>
            <p:txBody>
              <a:bodyPr wrap="square" rtlCol="0">
                <a:spAutoFit/>
              </a:bodyPr>
              <a:lstStyle/>
              <a:p>
                <a:pPr>
                  <a:lnSpc>
                    <a:spcPct val="250000"/>
                  </a:lnSpc>
                </a:pPr>
                <a:r>
                  <a:rPr lang="en-GB" sz="1100" dirty="0">
                    <a:solidFill>
                      <a:srgbClr val="202529"/>
                    </a:solidFill>
                    <a:latin typeface="Modern Era" panose="02000000000000000000" pitchFamily="2" charset="0"/>
                    <a:cs typeface="Effra" panose="020B0603020203020204" pitchFamily="34" charset="0"/>
                  </a:rPr>
                  <a:t>sales@goodbox.com</a:t>
                </a:r>
              </a:p>
            </p:txBody>
          </p:sp>
        </p:grpSp>
      </p:grpSp>
      <p:sp>
        <p:nvSpPr>
          <p:cNvPr id="98" name="Rectangle 97">
            <a:extLst>
              <a:ext uri="{FF2B5EF4-FFF2-40B4-BE49-F238E27FC236}">
                <a16:creationId xmlns:a16="http://schemas.microsoft.com/office/drawing/2014/main" id="{DEFCF313-4A82-4923-ADCF-40A5A453E9E1}"/>
              </a:ext>
            </a:extLst>
          </p:cNvPr>
          <p:cNvSpPr/>
          <p:nvPr/>
        </p:nvSpPr>
        <p:spPr>
          <a:xfrm flipH="1">
            <a:off x="8768734" y="297867"/>
            <a:ext cx="2414658" cy="2751986"/>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9" name="TextBox 98">
            <a:extLst>
              <a:ext uri="{FF2B5EF4-FFF2-40B4-BE49-F238E27FC236}">
                <a16:creationId xmlns:a16="http://schemas.microsoft.com/office/drawing/2014/main" id="{F33A8290-1D3D-4080-97A7-633840FEA703}"/>
              </a:ext>
            </a:extLst>
          </p:cNvPr>
          <p:cNvSpPr txBox="1"/>
          <p:nvPr/>
        </p:nvSpPr>
        <p:spPr>
          <a:xfrm>
            <a:off x="8717298" y="608569"/>
            <a:ext cx="2335921" cy="542328"/>
          </a:xfrm>
          <a:prstGeom prst="rect">
            <a:avLst/>
          </a:prstGeom>
          <a:noFill/>
        </p:spPr>
        <p:txBody>
          <a:bodyPr wrap="square" rtlCol="0" anchor="t">
            <a:spAutoFit/>
          </a:bodyPr>
          <a:lstStyle/>
          <a:p>
            <a:pPr algn="ctr">
              <a:lnSpc>
                <a:spcPts val="1160"/>
              </a:lnSpc>
            </a:pPr>
            <a:r>
              <a:rPr lang="en-GB" sz="800" dirty="0">
                <a:solidFill>
                  <a:srgbClr val="202529"/>
                </a:solidFill>
                <a:latin typeface="Effra"/>
              </a:rPr>
              <a:t>Want to brand your Countertop to a specific campaign or cause? Design packages are available through GoodBox at the prices listed below.</a:t>
            </a:r>
            <a:endParaRPr lang="en-US" sz="800" dirty="0">
              <a:solidFill>
                <a:srgbClr val="202529"/>
              </a:solidFill>
            </a:endParaRPr>
          </a:p>
        </p:txBody>
      </p:sp>
      <p:sp>
        <p:nvSpPr>
          <p:cNvPr id="100" name="TextBox 99">
            <a:extLst>
              <a:ext uri="{FF2B5EF4-FFF2-40B4-BE49-F238E27FC236}">
                <a16:creationId xmlns:a16="http://schemas.microsoft.com/office/drawing/2014/main" id="{DB430A85-BBA3-46B4-8635-D2CDB4BF8E6A}"/>
              </a:ext>
            </a:extLst>
          </p:cNvPr>
          <p:cNvSpPr txBox="1"/>
          <p:nvPr/>
        </p:nvSpPr>
        <p:spPr>
          <a:xfrm>
            <a:off x="8838239" y="322303"/>
            <a:ext cx="1592663" cy="282770"/>
          </a:xfrm>
          <a:prstGeom prst="rect">
            <a:avLst/>
          </a:prstGeom>
          <a:noFill/>
        </p:spPr>
        <p:txBody>
          <a:bodyPr wrap="square" rtlCol="0">
            <a:spAutoFit/>
          </a:bodyPr>
          <a:lstStyle/>
          <a:p>
            <a:pPr>
              <a:lnSpc>
                <a:spcPct val="150000"/>
              </a:lnSpc>
            </a:pPr>
            <a:r>
              <a:rPr lang="en-US" sz="900" spc="200" dirty="0">
                <a:solidFill>
                  <a:srgbClr val="58595B"/>
                </a:solidFill>
                <a:latin typeface="Effra" panose="020B0603020203020204" pitchFamily="34" charset="0"/>
                <a:cs typeface="Effra" panose="020B0603020203020204" pitchFamily="34" charset="0"/>
              </a:rPr>
              <a:t>A</a:t>
            </a:r>
            <a:r>
              <a:rPr lang="en-GB" sz="900" spc="200" dirty="0">
                <a:solidFill>
                  <a:srgbClr val="58595B"/>
                </a:solidFill>
                <a:latin typeface="Effra" panose="020B0603020203020204" pitchFamily="34" charset="0"/>
                <a:cs typeface="Effra" panose="020B0603020203020204" pitchFamily="34" charset="0"/>
              </a:rPr>
              <a:t>RTWORK SHIELDS</a:t>
            </a:r>
          </a:p>
        </p:txBody>
      </p:sp>
      <p:graphicFrame>
        <p:nvGraphicFramePr>
          <p:cNvPr id="76" name="Table 6">
            <a:extLst>
              <a:ext uri="{FF2B5EF4-FFF2-40B4-BE49-F238E27FC236}">
                <a16:creationId xmlns:a16="http://schemas.microsoft.com/office/drawing/2014/main" id="{39DBE0F1-C725-BD42-97F2-D26A51DE5A17}"/>
              </a:ext>
            </a:extLst>
          </p:cNvPr>
          <p:cNvGraphicFramePr>
            <a:graphicFrameLocks noGrp="1"/>
          </p:cNvGraphicFramePr>
          <p:nvPr>
            <p:extLst>
              <p:ext uri="{D42A27DB-BD31-4B8C-83A1-F6EECF244321}">
                <p14:modId xmlns:p14="http://schemas.microsoft.com/office/powerpoint/2010/main" val="1617433549"/>
              </p:ext>
            </p:extLst>
          </p:nvPr>
        </p:nvGraphicFramePr>
        <p:xfrm>
          <a:off x="8942180" y="1243428"/>
          <a:ext cx="1886155" cy="1003982"/>
        </p:xfrm>
        <a:graphic>
          <a:graphicData uri="http://schemas.openxmlformats.org/drawingml/2006/table">
            <a:tbl>
              <a:tblPr firstRow="1" bandRow="1">
                <a:tableStyleId>{C083E6E3-FA7D-4D7B-A595-EF9225AFEA82}</a:tableStyleId>
              </a:tblPr>
              <a:tblGrid>
                <a:gridCol w="903667">
                  <a:extLst>
                    <a:ext uri="{9D8B030D-6E8A-4147-A177-3AD203B41FA5}">
                      <a16:colId xmlns:a16="http://schemas.microsoft.com/office/drawing/2014/main" val="1335191752"/>
                    </a:ext>
                  </a:extLst>
                </a:gridCol>
                <a:gridCol w="982488">
                  <a:extLst>
                    <a:ext uri="{9D8B030D-6E8A-4147-A177-3AD203B41FA5}">
                      <a16:colId xmlns:a16="http://schemas.microsoft.com/office/drawing/2014/main" val="2780108244"/>
                    </a:ext>
                  </a:extLst>
                </a:gridCol>
              </a:tblGrid>
              <a:tr h="268502">
                <a:tc>
                  <a:txBody>
                    <a:bodyPr/>
                    <a:lstStyle/>
                    <a:p>
                      <a:r>
                        <a:rPr lang="en-GB" sz="900" b="0" spc="200" baseline="0" dirty="0">
                          <a:latin typeface="Effra" panose="020B0603020203020204" pitchFamily="34" charset="0"/>
                          <a:cs typeface="Effra" panose="020B0603020203020204" pitchFamily="34" charset="0"/>
                        </a:rPr>
                        <a:t>PACKAGE</a:t>
                      </a:r>
                    </a:p>
                  </a:txBody>
                  <a:tcPr marL="90000" marR="90000" marT="54000" marB="5400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spc="200" baseline="0" dirty="0">
                          <a:latin typeface="Effra" panose="020B0603020203020204" pitchFamily="34" charset="0"/>
                          <a:cs typeface="Effra" panose="020B0603020203020204" pitchFamily="34" charset="0"/>
                        </a:rPr>
                        <a:t>FEES</a:t>
                      </a:r>
                    </a:p>
                  </a:txBody>
                  <a:tcPr marL="90000" marR="90000" marT="54000" marB="5400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2613673"/>
                  </a:ext>
                </a:extLst>
              </a:tr>
              <a:tr h="236249">
                <a:tc>
                  <a:txBody>
                    <a:bodyPr/>
                    <a:lstStyle/>
                    <a:p>
                      <a:r>
                        <a:rPr lang="en-GB" sz="900" b="0" i="0" dirty="0">
                          <a:latin typeface="Effra" panose="020B0603020203020204" pitchFamily="34" charset="0"/>
                          <a:cs typeface="Effra" panose="020B0603020203020204" pitchFamily="34" charset="0"/>
                        </a:rPr>
                        <a:t>DIY</a:t>
                      </a:r>
                    </a:p>
                  </a:txBody>
                  <a:tcPr marL="90000" marR="90000" marT="54000" marB="5400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dirty="0">
                          <a:latin typeface="Effra"/>
                        </a:rPr>
                        <a:t>£15</a:t>
                      </a:r>
                    </a:p>
                  </a:txBody>
                  <a:tcPr marL="90000" marR="90000" marT="54000" marB="5400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3703647"/>
                  </a:ext>
                </a:extLst>
              </a:tr>
              <a:tr h="236249">
                <a:tc>
                  <a:txBody>
                    <a:bodyPr/>
                    <a:lstStyle/>
                    <a:p>
                      <a:r>
                        <a:rPr lang="en-GB" sz="900" b="0" i="0" dirty="0">
                          <a:latin typeface="Effra" panose="020B0603020203020204" pitchFamily="34" charset="0"/>
                          <a:cs typeface="Effra" panose="020B0603020203020204" pitchFamily="34" charset="0"/>
                        </a:rPr>
                        <a:t>Default  </a:t>
                      </a:r>
                    </a:p>
                  </a:txBody>
                  <a:tcPr marL="90000" marR="90000" marT="54000" marB="5400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dirty="0">
                          <a:latin typeface="Effra" panose="020B0603020203020204" pitchFamily="34" charset="0"/>
                          <a:cs typeface="Effra" panose="020B0603020203020204" pitchFamily="34" charset="0"/>
                        </a:rPr>
                        <a:t>£15</a:t>
                      </a:r>
                    </a:p>
                  </a:txBody>
                  <a:tcPr marL="90000" marR="90000" marT="54000" marB="5400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7729378"/>
                  </a:ext>
                </a:extLst>
              </a:tr>
              <a:tr h="236249">
                <a:tc>
                  <a:txBody>
                    <a:bodyPr/>
                    <a:lstStyle/>
                    <a:p>
                      <a:r>
                        <a:rPr lang="en-GB" sz="900" b="0" i="0" dirty="0">
                          <a:latin typeface="Effra" panose="020B0603020203020204" pitchFamily="34" charset="0"/>
                          <a:cs typeface="Effra" panose="020B0603020203020204" pitchFamily="34" charset="0"/>
                        </a:rPr>
                        <a:t>Bespoke </a:t>
                      </a:r>
                    </a:p>
                  </a:txBody>
                  <a:tcPr marL="90000" marR="90000" marT="54000" marB="5400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dirty="0">
                          <a:latin typeface="Effra" panose="020B0603020203020204" pitchFamily="34" charset="0"/>
                          <a:cs typeface="Effra" panose="020B0603020203020204" pitchFamily="34" charset="0"/>
                        </a:rPr>
                        <a:t>£75</a:t>
                      </a:r>
                    </a:p>
                  </a:txBody>
                  <a:tcPr marL="90000" marR="90000" marT="54000" marB="5400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2729013"/>
                  </a:ext>
                </a:extLst>
              </a:tr>
            </a:tbl>
          </a:graphicData>
        </a:graphic>
      </p:graphicFrame>
      <p:sp>
        <p:nvSpPr>
          <p:cNvPr id="53" name="TextBox 52">
            <a:hlinkClick r:id="rId6"/>
            <a:extLst>
              <a:ext uri="{FF2B5EF4-FFF2-40B4-BE49-F238E27FC236}">
                <a16:creationId xmlns:a16="http://schemas.microsoft.com/office/drawing/2014/main" id="{F5D505DA-35FD-4ABD-812D-A50392D7A7E5}"/>
              </a:ext>
            </a:extLst>
          </p:cNvPr>
          <p:cNvSpPr txBox="1"/>
          <p:nvPr/>
        </p:nvSpPr>
        <p:spPr>
          <a:xfrm>
            <a:off x="9073504" y="2434668"/>
            <a:ext cx="1623506" cy="303929"/>
          </a:xfrm>
          <a:prstGeom prst="rect">
            <a:avLst/>
          </a:prstGeom>
          <a:solidFill>
            <a:srgbClr val="412378"/>
          </a:solidFill>
        </p:spPr>
        <p:txBody>
          <a:bodyPr wrap="square" rtlCol="0">
            <a:spAutoFit/>
          </a:bodyPr>
          <a:lstStyle/>
          <a:p>
            <a:pPr algn="ctr">
              <a:lnSpc>
                <a:spcPct val="150000"/>
              </a:lnSpc>
            </a:pPr>
            <a:r>
              <a:rPr lang="en-GB" sz="1000" u="sng" spc="200" dirty="0">
                <a:solidFill>
                  <a:schemeClr val="bg1"/>
                </a:solidFill>
                <a:latin typeface="Effra Medium" panose="020B0603020203020204" pitchFamily="34" charset="0"/>
                <a:cs typeface="Effra Medium" panose="020B0603020203020204" pitchFamily="34" charset="0"/>
                <a:hlinkClick r:id="rId7">
                  <a:extLst>
                    <a:ext uri="{A12FA001-AC4F-418D-AE19-62706E023703}">
                      <ahyp:hlinkClr xmlns:ahyp="http://schemas.microsoft.com/office/drawing/2018/hyperlinkcolor" val="tx"/>
                    </a:ext>
                  </a:extLst>
                </a:hlinkClick>
              </a:rPr>
              <a:t>TEMPLATES</a:t>
            </a:r>
            <a:endParaRPr lang="en-GB" sz="1000" u="sng" spc="200" dirty="0">
              <a:solidFill>
                <a:schemeClr val="bg1"/>
              </a:solidFill>
              <a:latin typeface="Effra Medium" panose="020B0603020203020204" pitchFamily="34" charset="0"/>
              <a:cs typeface="Effra Medium" panose="020B0603020203020204" pitchFamily="34" charset="0"/>
            </a:endParaRPr>
          </a:p>
        </p:txBody>
      </p:sp>
      <p:grpSp>
        <p:nvGrpSpPr>
          <p:cNvPr id="34" name="Group 33">
            <a:extLst>
              <a:ext uri="{FF2B5EF4-FFF2-40B4-BE49-F238E27FC236}">
                <a16:creationId xmlns:a16="http://schemas.microsoft.com/office/drawing/2014/main" id="{A8BCD241-3612-4F4B-B7B4-8D7D23AA5439}"/>
              </a:ext>
            </a:extLst>
          </p:cNvPr>
          <p:cNvGrpSpPr/>
          <p:nvPr/>
        </p:nvGrpSpPr>
        <p:grpSpPr>
          <a:xfrm>
            <a:off x="890124" y="4762782"/>
            <a:ext cx="2563052" cy="1021295"/>
            <a:chOff x="336393" y="3072409"/>
            <a:chExt cx="2540111" cy="1705505"/>
          </a:xfrm>
        </p:grpSpPr>
        <p:sp>
          <p:nvSpPr>
            <p:cNvPr id="37" name="TextBox 36">
              <a:extLst>
                <a:ext uri="{FF2B5EF4-FFF2-40B4-BE49-F238E27FC236}">
                  <a16:creationId xmlns:a16="http://schemas.microsoft.com/office/drawing/2014/main" id="{4D85ACF0-D48F-4D71-B56E-AE9B67B7EC06}"/>
                </a:ext>
              </a:extLst>
            </p:cNvPr>
            <p:cNvSpPr txBox="1"/>
            <p:nvPr/>
          </p:nvSpPr>
          <p:spPr>
            <a:xfrm>
              <a:off x="336393" y="3091351"/>
              <a:ext cx="2540111" cy="1686563"/>
            </a:xfrm>
            <a:prstGeom prst="rect">
              <a:avLst/>
            </a:prstGeom>
            <a:solidFill>
              <a:schemeClr val="bg1"/>
            </a:solidFill>
            <a:ln>
              <a:noFill/>
            </a:ln>
            <a:effectLst>
              <a:glow rad="63500">
                <a:schemeClr val="accent3">
                  <a:satMod val="175000"/>
                  <a:alpha val="0"/>
                </a:schemeClr>
              </a:glow>
              <a:outerShdw blurRad="292100" algn="tl" rotWithShape="0">
                <a:prstClr val="black">
                  <a:alpha val="17000"/>
                </a:prstClr>
              </a:outerShdw>
            </a:effectLst>
          </p:spPr>
          <p:txBody>
            <a:bodyPr wrap="square" lIns="503998" rIns="180000" rtlCol="0" anchor="ctr">
              <a:noAutofit/>
            </a:bodyPr>
            <a:lstStyle/>
            <a:p>
              <a:pPr algn="ctr"/>
              <a:endParaRPr lang="en-GB" sz="1400" dirty="0">
                <a:solidFill>
                  <a:srgbClr val="585856"/>
                </a:solidFill>
                <a:latin typeface="Modern Era" panose="02000000000000000000" pitchFamily="2" charset="0"/>
              </a:endParaRPr>
            </a:p>
          </p:txBody>
        </p:sp>
        <p:grpSp>
          <p:nvGrpSpPr>
            <p:cNvPr id="38" name="Group 37">
              <a:extLst>
                <a:ext uri="{FF2B5EF4-FFF2-40B4-BE49-F238E27FC236}">
                  <a16:creationId xmlns:a16="http://schemas.microsoft.com/office/drawing/2014/main" id="{570D3A44-B956-45CB-A209-FE66EB401A54}"/>
                </a:ext>
              </a:extLst>
            </p:cNvPr>
            <p:cNvGrpSpPr/>
            <p:nvPr/>
          </p:nvGrpSpPr>
          <p:grpSpPr>
            <a:xfrm>
              <a:off x="336393" y="3072409"/>
              <a:ext cx="2540110" cy="674003"/>
              <a:chOff x="336393" y="3072409"/>
              <a:chExt cx="2540110" cy="674003"/>
            </a:xfrm>
          </p:grpSpPr>
          <p:sp>
            <p:nvSpPr>
              <p:cNvPr id="39" name="Rectangle 38">
                <a:extLst>
                  <a:ext uri="{FF2B5EF4-FFF2-40B4-BE49-F238E27FC236}">
                    <a16:creationId xmlns:a16="http://schemas.microsoft.com/office/drawing/2014/main" id="{7DEC409C-74C5-4BAB-871E-D6BD4F49922B}"/>
                  </a:ext>
                </a:extLst>
              </p:cNvPr>
              <p:cNvSpPr/>
              <p:nvPr/>
            </p:nvSpPr>
            <p:spPr>
              <a:xfrm>
                <a:off x="336393" y="3091350"/>
                <a:ext cx="2540110" cy="655062"/>
              </a:xfrm>
              <a:prstGeom prst="rect">
                <a:avLst/>
              </a:prstGeom>
              <a:solidFill>
                <a:srgbClr val="412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TextBox 39">
                <a:extLst>
                  <a:ext uri="{FF2B5EF4-FFF2-40B4-BE49-F238E27FC236}">
                    <a16:creationId xmlns:a16="http://schemas.microsoft.com/office/drawing/2014/main" id="{C67A8BED-A0A2-43B4-BC6E-ED77FD42F2B6}"/>
                  </a:ext>
                </a:extLst>
              </p:cNvPr>
              <p:cNvSpPr txBox="1"/>
              <p:nvPr/>
            </p:nvSpPr>
            <p:spPr>
              <a:xfrm>
                <a:off x="481246" y="3072409"/>
                <a:ext cx="910007" cy="370550"/>
              </a:xfrm>
              <a:prstGeom prst="rect">
                <a:avLst/>
              </a:prstGeom>
              <a:noFill/>
            </p:spPr>
            <p:txBody>
              <a:bodyPr wrap="square" lIns="0" rtlCol="0" anchor="t">
                <a:noAutofit/>
              </a:bodyPr>
              <a:lstStyle/>
              <a:p>
                <a:pPr>
                  <a:lnSpc>
                    <a:spcPct val="150000"/>
                  </a:lnSpc>
                  <a:spcAft>
                    <a:spcPts val="1800"/>
                  </a:spcAft>
                </a:pPr>
                <a:r>
                  <a:rPr lang="en-GB" sz="1200" dirty="0">
                    <a:solidFill>
                      <a:schemeClr val="bg1"/>
                    </a:solidFill>
                    <a:latin typeface="Modern Era Bold" panose="02000000000000000000" pitchFamily="50" charset="0"/>
                    <a:cs typeface="Effra" panose="020B0603020203020204" pitchFamily="34" charset="0"/>
                  </a:rPr>
                  <a:t>Purchase</a:t>
                </a:r>
              </a:p>
              <a:p>
                <a:pPr>
                  <a:lnSpc>
                    <a:spcPct val="150000"/>
                  </a:lnSpc>
                  <a:spcAft>
                    <a:spcPts val="1800"/>
                  </a:spcAft>
                </a:pPr>
                <a:endParaRPr lang="en-GB" sz="1200" b="1" dirty="0">
                  <a:solidFill>
                    <a:schemeClr val="bg1"/>
                  </a:solidFill>
                  <a:latin typeface="Modern Era Bold" panose="02000000000000000000" pitchFamily="50" charset="0"/>
                  <a:cs typeface="Effra" panose="020B0603020203020204" pitchFamily="34" charset="0"/>
                </a:endParaRPr>
              </a:p>
            </p:txBody>
          </p:sp>
        </p:grpSp>
      </p:grpSp>
      <p:graphicFrame>
        <p:nvGraphicFramePr>
          <p:cNvPr id="45" name="Table 6">
            <a:extLst>
              <a:ext uri="{FF2B5EF4-FFF2-40B4-BE49-F238E27FC236}">
                <a16:creationId xmlns:a16="http://schemas.microsoft.com/office/drawing/2014/main" id="{B3EC64A2-75FA-4FAF-A575-1398237DF880}"/>
              </a:ext>
            </a:extLst>
          </p:cNvPr>
          <p:cNvGraphicFramePr>
            <a:graphicFrameLocks noGrp="1"/>
          </p:cNvGraphicFramePr>
          <p:nvPr>
            <p:extLst>
              <p:ext uri="{D42A27DB-BD31-4B8C-83A1-F6EECF244321}">
                <p14:modId xmlns:p14="http://schemas.microsoft.com/office/powerpoint/2010/main" val="797501124"/>
              </p:ext>
            </p:extLst>
          </p:nvPr>
        </p:nvGraphicFramePr>
        <p:xfrm>
          <a:off x="913066" y="5193206"/>
          <a:ext cx="2573496" cy="597000"/>
        </p:xfrm>
        <a:graphic>
          <a:graphicData uri="http://schemas.openxmlformats.org/drawingml/2006/table">
            <a:tbl>
              <a:tblPr firstRow="1" bandRow="1">
                <a:tableStyleId>{C083E6E3-FA7D-4D7B-A595-EF9225AFEA82}</a:tableStyleId>
              </a:tblPr>
              <a:tblGrid>
                <a:gridCol w="855384">
                  <a:extLst>
                    <a:ext uri="{9D8B030D-6E8A-4147-A177-3AD203B41FA5}">
                      <a16:colId xmlns:a16="http://schemas.microsoft.com/office/drawing/2014/main" val="1911901784"/>
                    </a:ext>
                  </a:extLst>
                </a:gridCol>
                <a:gridCol w="1718112">
                  <a:extLst>
                    <a:ext uri="{9D8B030D-6E8A-4147-A177-3AD203B41FA5}">
                      <a16:colId xmlns:a16="http://schemas.microsoft.com/office/drawing/2014/main" val="1335191752"/>
                    </a:ext>
                  </a:extLst>
                </a:gridCol>
              </a:tblGrid>
              <a:tr h="255603">
                <a:tc>
                  <a:txBody>
                    <a:bodyPr/>
                    <a:lstStyle/>
                    <a:p>
                      <a:r>
                        <a:rPr lang="en-GB" sz="800" b="0" spc="200" baseline="0" dirty="0">
                          <a:latin typeface="Effra"/>
                          <a:cs typeface="Effra" panose="020B0603020203020204" pitchFamily="34" charset="0"/>
                        </a:rPr>
                        <a:t>UNIT COST</a:t>
                      </a:r>
                    </a:p>
                  </a:txBody>
                  <a:tcPr marL="90000" marR="90000" marT="54000" marB="54000"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b="0" spc="200" baseline="0" dirty="0">
                          <a:latin typeface="Effra"/>
                          <a:cs typeface="Effra" panose="020B0603020203020204" pitchFamily="34" charset="0"/>
                        </a:rPr>
                        <a:t>MONTHLY SERVICE FEES</a:t>
                      </a:r>
                    </a:p>
                  </a:txBody>
                  <a:tcPr marL="90000" marR="90000" marT="54000" marB="54000"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2613673"/>
                  </a:ext>
                </a:extLst>
              </a:tr>
              <a:tr h="178102">
                <a:tc>
                  <a:txBody>
                    <a:bodyPr/>
                    <a:lstStyle/>
                    <a:p>
                      <a:r>
                        <a:rPr lang="en-GB" sz="900" b="0" i="0" dirty="0">
                          <a:latin typeface="Effra"/>
                          <a:cs typeface="Effra" panose="020B0603020203020204" pitchFamily="34" charset="0"/>
                        </a:rPr>
                        <a:t>£380.00*</a:t>
                      </a:r>
                      <a:endParaRPr lang="en-US" dirty="0"/>
                    </a:p>
                  </a:txBody>
                  <a:tcPr marL="90000" marR="90000" marT="54000" marB="5400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dirty="0">
                          <a:latin typeface="Effra"/>
                          <a:cs typeface="Effra" panose="020B0603020203020204" pitchFamily="34" charset="0"/>
                        </a:rPr>
                        <a:t>£17.50</a:t>
                      </a:r>
                    </a:p>
                  </a:txBody>
                  <a:tcPr marL="90000" marR="90000" marT="54000" marB="5400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3703647"/>
                  </a:ext>
                </a:extLst>
              </a:tr>
            </a:tbl>
          </a:graphicData>
        </a:graphic>
      </p:graphicFrame>
      <p:grpSp>
        <p:nvGrpSpPr>
          <p:cNvPr id="41" name="Group 40">
            <a:extLst>
              <a:ext uri="{FF2B5EF4-FFF2-40B4-BE49-F238E27FC236}">
                <a16:creationId xmlns:a16="http://schemas.microsoft.com/office/drawing/2014/main" id="{842AD914-EF09-4BDF-A354-C5565A53E1CA}"/>
              </a:ext>
            </a:extLst>
          </p:cNvPr>
          <p:cNvGrpSpPr/>
          <p:nvPr/>
        </p:nvGrpSpPr>
        <p:grpSpPr>
          <a:xfrm>
            <a:off x="854011" y="5885206"/>
            <a:ext cx="2587347" cy="826776"/>
            <a:chOff x="336393" y="3020336"/>
            <a:chExt cx="2540111" cy="1757578"/>
          </a:xfrm>
        </p:grpSpPr>
        <p:sp>
          <p:nvSpPr>
            <p:cNvPr id="42" name="TextBox 41">
              <a:extLst>
                <a:ext uri="{FF2B5EF4-FFF2-40B4-BE49-F238E27FC236}">
                  <a16:creationId xmlns:a16="http://schemas.microsoft.com/office/drawing/2014/main" id="{94739791-DC8F-412B-8109-7346C35CA44F}"/>
                </a:ext>
              </a:extLst>
            </p:cNvPr>
            <p:cNvSpPr txBox="1"/>
            <p:nvPr/>
          </p:nvSpPr>
          <p:spPr>
            <a:xfrm>
              <a:off x="336393" y="3091351"/>
              <a:ext cx="2540111" cy="1686563"/>
            </a:xfrm>
            <a:prstGeom prst="rect">
              <a:avLst/>
            </a:prstGeom>
            <a:solidFill>
              <a:schemeClr val="bg1"/>
            </a:solidFill>
            <a:ln>
              <a:noFill/>
            </a:ln>
            <a:effectLst>
              <a:glow rad="63500">
                <a:schemeClr val="accent3">
                  <a:satMod val="175000"/>
                  <a:alpha val="0"/>
                </a:schemeClr>
              </a:glow>
              <a:outerShdw blurRad="292100" algn="tl" rotWithShape="0">
                <a:prstClr val="black">
                  <a:alpha val="17000"/>
                </a:prstClr>
              </a:outerShdw>
            </a:effectLst>
          </p:spPr>
          <p:txBody>
            <a:bodyPr wrap="square" lIns="503998" rIns="180000" rtlCol="0" anchor="ctr">
              <a:noAutofit/>
            </a:bodyPr>
            <a:lstStyle/>
            <a:p>
              <a:pPr algn="ctr"/>
              <a:endParaRPr lang="en-GB" sz="1400" dirty="0">
                <a:solidFill>
                  <a:srgbClr val="585856"/>
                </a:solidFill>
                <a:latin typeface="Modern Era" panose="02000000000000000000" pitchFamily="2" charset="0"/>
              </a:endParaRPr>
            </a:p>
          </p:txBody>
        </p:sp>
        <p:grpSp>
          <p:nvGrpSpPr>
            <p:cNvPr id="43" name="Group 42">
              <a:extLst>
                <a:ext uri="{FF2B5EF4-FFF2-40B4-BE49-F238E27FC236}">
                  <a16:creationId xmlns:a16="http://schemas.microsoft.com/office/drawing/2014/main" id="{84E61ED9-F1CE-45BE-8463-B73C624BDA3C}"/>
                </a:ext>
              </a:extLst>
            </p:cNvPr>
            <p:cNvGrpSpPr/>
            <p:nvPr/>
          </p:nvGrpSpPr>
          <p:grpSpPr>
            <a:xfrm>
              <a:off x="336393" y="3020336"/>
              <a:ext cx="2540110" cy="769250"/>
              <a:chOff x="336393" y="3020336"/>
              <a:chExt cx="2540110" cy="769250"/>
            </a:xfrm>
          </p:grpSpPr>
          <p:sp>
            <p:nvSpPr>
              <p:cNvPr id="44" name="Rectangle 43">
                <a:extLst>
                  <a:ext uri="{FF2B5EF4-FFF2-40B4-BE49-F238E27FC236}">
                    <a16:creationId xmlns:a16="http://schemas.microsoft.com/office/drawing/2014/main" id="{A3DD42FA-7E9D-4AB0-870D-84EDFA10D0DC}"/>
                  </a:ext>
                </a:extLst>
              </p:cNvPr>
              <p:cNvSpPr/>
              <p:nvPr/>
            </p:nvSpPr>
            <p:spPr>
              <a:xfrm>
                <a:off x="336393" y="3091349"/>
                <a:ext cx="2540110" cy="698237"/>
              </a:xfrm>
              <a:prstGeom prst="rect">
                <a:avLst/>
              </a:prstGeom>
              <a:solidFill>
                <a:srgbClr val="412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TextBox 45">
                <a:extLst>
                  <a:ext uri="{FF2B5EF4-FFF2-40B4-BE49-F238E27FC236}">
                    <a16:creationId xmlns:a16="http://schemas.microsoft.com/office/drawing/2014/main" id="{C02467EE-215B-490F-A93E-A561470DB570}"/>
                  </a:ext>
                </a:extLst>
              </p:cNvPr>
              <p:cNvSpPr txBox="1"/>
              <p:nvPr/>
            </p:nvSpPr>
            <p:spPr>
              <a:xfrm>
                <a:off x="483103" y="3020336"/>
                <a:ext cx="910007" cy="370550"/>
              </a:xfrm>
              <a:prstGeom prst="rect">
                <a:avLst/>
              </a:prstGeom>
              <a:noFill/>
            </p:spPr>
            <p:txBody>
              <a:bodyPr wrap="square" lIns="0" rtlCol="0" anchor="t">
                <a:noAutofit/>
              </a:bodyPr>
              <a:lstStyle/>
              <a:p>
                <a:pPr>
                  <a:lnSpc>
                    <a:spcPct val="150000"/>
                  </a:lnSpc>
                  <a:spcAft>
                    <a:spcPts val="1800"/>
                  </a:spcAft>
                </a:pPr>
                <a:r>
                  <a:rPr lang="en-GB" sz="1200" dirty="0">
                    <a:solidFill>
                      <a:schemeClr val="bg1"/>
                    </a:solidFill>
                    <a:latin typeface="Modern Era Bold" panose="02000000000000000000" pitchFamily="50" charset="0"/>
                    <a:cs typeface="Effra" panose="020B0603020203020204" pitchFamily="34" charset="0"/>
                  </a:rPr>
                  <a:t>Accessories</a:t>
                </a:r>
              </a:p>
              <a:p>
                <a:pPr>
                  <a:lnSpc>
                    <a:spcPct val="150000"/>
                  </a:lnSpc>
                  <a:spcAft>
                    <a:spcPts val="1800"/>
                  </a:spcAft>
                </a:pPr>
                <a:endParaRPr lang="en-GB" sz="1200" b="1" dirty="0">
                  <a:solidFill>
                    <a:schemeClr val="bg1"/>
                  </a:solidFill>
                  <a:latin typeface="Modern Era Bold" panose="02000000000000000000" pitchFamily="50" charset="0"/>
                  <a:cs typeface="Effra" panose="020B0603020203020204" pitchFamily="34" charset="0"/>
                </a:endParaRPr>
              </a:p>
            </p:txBody>
          </p:sp>
        </p:grpSp>
      </p:grpSp>
      <p:graphicFrame>
        <p:nvGraphicFramePr>
          <p:cNvPr id="47" name="Table 6">
            <a:extLst>
              <a:ext uri="{FF2B5EF4-FFF2-40B4-BE49-F238E27FC236}">
                <a16:creationId xmlns:a16="http://schemas.microsoft.com/office/drawing/2014/main" id="{000B93FB-BCBF-4E89-BDDD-2FAEFCB8F7C6}"/>
              </a:ext>
            </a:extLst>
          </p:cNvPr>
          <p:cNvGraphicFramePr>
            <a:graphicFrameLocks noGrp="1"/>
          </p:cNvGraphicFramePr>
          <p:nvPr>
            <p:extLst>
              <p:ext uri="{D42A27DB-BD31-4B8C-83A1-F6EECF244321}">
                <p14:modId xmlns:p14="http://schemas.microsoft.com/office/powerpoint/2010/main" val="3247452373"/>
              </p:ext>
            </p:extLst>
          </p:nvPr>
        </p:nvGraphicFramePr>
        <p:xfrm>
          <a:off x="874398" y="6250645"/>
          <a:ext cx="2573497" cy="475080"/>
        </p:xfrm>
        <a:graphic>
          <a:graphicData uri="http://schemas.openxmlformats.org/drawingml/2006/table">
            <a:tbl>
              <a:tblPr firstRow="1" bandRow="1">
                <a:tableStyleId>{C083E6E3-FA7D-4D7B-A595-EF9225AFEA82}</a:tableStyleId>
              </a:tblPr>
              <a:tblGrid>
                <a:gridCol w="855385">
                  <a:extLst>
                    <a:ext uri="{9D8B030D-6E8A-4147-A177-3AD203B41FA5}">
                      <a16:colId xmlns:a16="http://schemas.microsoft.com/office/drawing/2014/main" val="1911901784"/>
                    </a:ext>
                  </a:extLst>
                </a:gridCol>
                <a:gridCol w="1718112">
                  <a:extLst>
                    <a:ext uri="{9D8B030D-6E8A-4147-A177-3AD203B41FA5}">
                      <a16:colId xmlns:a16="http://schemas.microsoft.com/office/drawing/2014/main" val="1335191752"/>
                    </a:ext>
                  </a:extLst>
                </a:gridCol>
              </a:tblGrid>
              <a:tr h="216135">
                <a:tc>
                  <a:txBody>
                    <a:bodyPr/>
                    <a:lstStyle/>
                    <a:p>
                      <a:r>
                        <a:rPr lang="en-US" sz="800" b="0" spc="200" baseline="0" dirty="0">
                          <a:latin typeface="Effra" panose="020B0603020203020204" pitchFamily="34" charset="0"/>
                          <a:cs typeface="Effra" panose="020B0603020203020204" pitchFamily="34" charset="0"/>
                        </a:rPr>
                        <a:t>I</a:t>
                      </a:r>
                      <a:r>
                        <a:rPr lang="en-GB" sz="800" b="0" spc="200" baseline="0" dirty="0">
                          <a:latin typeface="Effra" panose="020B0603020203020204" pitchFamily="34" charset="0"/>
                          <a:cs typeface="Effra" panose="020B0603020203020204" pitchFamily="34" charset="0"/>
                        </a:rPr>
                        <a:t>TEM</a:t>
                      </a:r>
                    </a:p>
                  </a:txBody>
                  <a:tcPr marL="90000" marR="90000" marT="54000" marB="54000"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b="0" spc="200" baseline="0" dirty="0">
                          <a:latin typeface="Effra" panose="020B0603020203020204" pitchFamily="34" charset="0"/>
                          <a:cs typeface="Effra" panose="020B0603020203020204" pitchFamily="34" charset="0"/>
                        </a:rPr>
                        <a:t>COST</a:t>
                      </a:r>
                    </a:p>
                  </a:txBody>
                  <a:tcPr marL="90000" marR="90000" marT="54000" marB="54000"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2613673"/>
                  </a:ext>
                </a:extLst>
              </a:tr>
              <a:tr h="230462">
                <a:tc>
                  <a:txBody>
                    <a:bodyPr/>
                    <a:lstStyle/>
                    <a:p>
                      <a:r>
                        <a:rPr lang="en-GB" sz="900" b="0" i="0" dirty="0">
                          <a:latin typeface="Effra" panose="020B0603020203020204" pitchFamily="34" charset="0"/>
                          <a:cs typeface="Effra" panose="020B0603020203020204" pitchFamily="34" charset="0"/>
                        </a:rPr>
                        <a:t>Shield</a:t>
                      </a:r>
                    </a:p>
                  </a:txBody>
                  <a:tcPr marL="90000" marR="90000" marT="54000" marB="5400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900" b="0" i="0" dirty="0">
                          <a:latin typeface="Effra" panose="020B0603020203020204" pitchFamily="34" charset="0"/>
                          <a:cs typeface="Effra" panose="020B0603020203020204" pitchFamily="34" charset="0"/>
                        </a:rPr>
                        <a:t>£30.00</a:t>
                      </a:r>
                    </a:p>
                  </a:txBody>
                  <a:tcPr marL="90000" marR="90000" marT="54000" marB="5400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3703647"/>
                  </a:ext>
                </a:extLst>
              </a:tr>
            </a:tbl>
          </a:graphicData>
        </a:graphic>
      </p:graphicFrame>
      <p:sp>
        <p:nvSpPr>
          <p:cNvPr id="48" name="TextBox 47">
            <a:extLst>
              <a:ext uri="{FF2B5EF4-FFF2-40B4-BE49-F238E27FC236}">
                <a16:creationId xmlns:a16="http://schemas.microsoft.com/office/drawing/2014/main" id="{4168AA43-DF8C-401E-A58B-B9D22FBE473A}"/>
              </a:ext>
            </a:extLst>
          </p:cNvPr>
          <p:cNvSpPr txBox="1"/>
          <p:nvPr/>
        </p:nvSpPr>
        <p:spPr>
          <a:xfrm>
            <a:off x="8183701" y="6336677"/>
            <a:ext cx="1822539" cy="338554"/>
          </a:xfrm>
          <a:prstGeom prst="rect">
            <a:avLst/>
          </a:prstGeom>
          <a:noFill/>
        </p:spPr>
        <p:txBody>
          <a:bodyPr wrap="square" rtlCol="0" anchor="t">
            <a:spAutoFit/>
          </a:bodyPr>
          <a:lstStyle/>
          <a:p>
            <a:r>
              <a:rPr lang="en-GB" sz="800" dirty="0">
                <a:solidFill>
                  <a:srgbClr val="58595B">
                    <a:alpha val="80000"/>
                  </a:srgbClr>
                </a:solidFill>
                <a:latin typeface="Effra Light" panose="020B0403020203020204" pitchFamily="34" charset="0"/>
                <a:cs typeface="Effra Light" panose="020B0403020203020204" pitchFamily="34" charset="0"/>
              </a:rPr>
              <a:t>All listed prices are exclusive of VAT and delivery.</a:t>
            </a:r>
            <a:endParaRPr lang="en-US" sz="800" dirty="0">
              <a:solidFill>
                <a:srgbClr val="58595B">
                  <a:alpha val="80000"/>
                </a:srgbClr>
              </a:solidFill>
              <a:latin typeface="Effra Light" panose="020B0403020203020204" pitchFamily="34" charset="0"/>
              <a:cs typeface="Effra Light" panose="020B0403020203020204" pitchFamily="34" charset="0"/>
            </a:endParaRPr>
          </a:p>
        </p:txBody>
      </p:sp>
      <p:sp>
        <p:nvSpPr>
          <p:cNvPr id="16" name="TextBox 15">
            <a:extLst>
              <a:ext uri="{FF2B5EF4-FFF2-40B4-BE49-F238E27FC236}">
                <a16:creationId xmlns:a16="http://schemas.microsoft.com/office/drawing/2014/main" id="{BEB0D91E-14E0-484A-8E59-375729B80306}"/>
              </a:ext>
            </a:extLst>
          </p:cNvPr>
          <p:cNvSpPr txBox="1"/>
          <p:nvPr/>
        </p:nvSpPr>
        <p:spPr>
          <a:xfrm>
            <a:off x="3680700" y="5424726"/>
            <a:ext cx="2280301" cy="345556"/>
          </a:xfrm>
          <a:prstGeom prst="rect">
            <a:avLst/>
          </a:prstGeom>
          <a:noFill/>
        </p:spPr>
        <p:txBody>
          <a:bodyPr wrap="square" lIns="0" tIns="45720" rIns="91440" bIns="45720" rtlCol="0" anchor="t">
            <a:noAutofit/>
          </a:bodyPr>
          <a:lstStyle/>
          <a:p>
            <a:pPr>
              <a:lnSpc>
                <a:spcPct val="150000"/>
              </a:lnSpc>
              <a:spcAft>
                <a:spcPts val="1800"/>
              </a:spcAft>
            </a:pPr>
            <a:r>
              <a:rPr lang="en-GB" sz="1000" dirty="0">
                <a:solidFill>
                  <a:srgbClr val="202529"/>
                </a:solidFill>
                <a:latin typeface="Effra"/>
                <a:cs typeface="Effra" panose="020B0603020203020204" pitchFamily="34" charset="0"/>
              </a:rPr>
              <a:t>*Includes shield</a:t>
            </a:r>
          </a:p>
          <a:p>
            <a:pPr>
              <a:lnSpc>
                <a:spcPct val="150000"/>
              </a:lnSpc>
              <a:spcAft>
                <a:spcPts val="1800"/>
              </a:spcAft>
            </a:pPr>
            <a:endParaRPr lang="en-GB" sz="1200" b="1" dirty="0">
              <a:solidFill>
                <a:schemeClr val="bg1"/>
              </a:solidFill>
              <a:latin typeface="Modern Era Bold" panose="02000000000000000000" pitchFamily="50" charset="0"/>
              <a:cs typeface="Effra" panose="020B0603020203020204" pitchFamily="34" charset="0"/>
            </a:endParaRPr>
          </a:p>
        </p:txBody>
      </p:sp>
      <p:pic>
        <p:nvPicPr>
          <p:cNvPr id="8" name="Picture 7">
            <a:extLst>
              <a:ext uri="{FF2B5EF4-FFF2-40B4-BE49-F238E27FC236}">
                <a16:creationId xmlns:a16="http://schemas.microsoft.com/office/drawing/2014/main" id="{7BC9709F-3AF7-436A-8E04-7A213A5C7B42}"/>
              </a:ext>
            </a:extLst>
          </p:cNvPr>
          <p:cNvPicPr>
            <a:picLocks noChangeAspect="1"/>
          </p:cNvPicPr>
          <p:nvPr/>
        </p:nvPicPr>
        <p:blipFill>
          <a:blip r:embed="rId8"/>
          <a:stretch>
            <a:fillRect/>
          </a:stretch>
        </p:blipFill>
        <p:spPr>
          <a:xfrm>
            <a:off x="8996257" y="3593170"/>
            <a:ext cx="2351238" cy="2410347"/>
          </a:xfrm>
          <a:prstGeom prst="rect">
            <a:avLst/>
          </a:prstGeom>
          <a:ln>
            <a:noFill/>
          </a:ln>
          <a:effectLst>
            <a:softEdge rad="112500"/>
          </a:effectLst>
        </p:spPr>
      </p:pic>
    </p:spTree>
    <p:extLst>
      <p:ext uri="{BB962C8B-B14F-4D97-AF65-F5344CB8AC3E}">
        <p14:creationId xmlns:p14="http://schemas.microsoft.com/office/powerpoint/2010/main" val="295294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33CD8CB1-8433-2B49-ACA4-D9245AD16AD1}"/>
              </a:ext>
            </a:extLst>
          </p:cNvPr>
          <p:cNvSpPr/>
          <p:nvPr/>
        </p:nvSpPr>
        <p:spPr>
          <a:xfrm flipH="1">
            <a:off x="10203406" y="3691604"/>
            <a:ext cx="1297859" cy="1144627"/>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Rectangle 45">
            <a:extLst>
              <a:ext uri="{FF2B5EF4-FFF2-40B4-BE49-F238E27FC236}">
                <a16:creationId xmlns:a16="http://schemas.microsoft.com/office/drawing/2014/main" id="{676CF0E7-7F59-4241-80E4-0612F4E067C1}"/>
              </a:ext>
            </a:extLst>
          </p:cNvPr>
          <p:cNvSpPr/>
          <p:nvPr/>
        </p:nvSpPr>
        <p:spPr>
          <a:xfrm>
            <a:off x="0" y="0"/>
            <a:ext cx="4542649" cy="6857999"/>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a:extLst>
              <a:ext uri="{FF2B5EF4-FFF2-40B4-BE49-F238E27FC236}">
                <a16:creationId xmlns:a16="http://schemas.microsoft.com/office/drawing/2014/main" id="{C886095B-6806-437E-B056-BA80A0715BD0}"/>
              </a:ext>
            </a:extLst>
          </p:cNvPr>
          <p:cNvSpPr txBox="1"/>
          <p:nvPr/>
        </p:nvSpPr>
        <p:spPr>
          <a:xfrm>
            <a:off x="789375" y="650416"/>
            <a:ext cx="2788396" cy="680336"/>
          </a:xfrm>
          <a:prstGeom prst="rect">
            <a:avLst/>
          </a:prstGeom>
          <a:noFill/>
        </p:spPr>
        <p:txBody>
          <a:bodyPr wrap="square" lIns="0" rtlCol="0" anchor="t">
            <a:noAutofit/>
          </a:bodyPr>
          <a:lstStyle/>
          <a:p>
            <a:pPr>
              <a:lnSpc>
                <a:spcPct val="150000"/>
              </a:lnSpc>
              <a:spcAft>
                <a:spcPts val="1800"/>
              </a:spcAft>
            </a:pPr>
            <a:r>
              <a:rPr lang="en-GB" sz="3600" dirty="0">
                <a:solidFill>
                  <a:srgbClr val="FF5064"/>
                </a:solidFill>
                <a:latin typeface="Modern Era Bold" panose="02000000000000000000" pitchFamily="50" charset="0"/>
                <a:cs typeface="Effra" panose="020B0603020203020204" pitchFamily="34" charset="0"/>
              </a:rPr>
              <a:t>Accessories</a:t>
            </a:r>
            <a:endParaRPr lang="en-GB" sz="3200" b="1" dirty="0">
              <a:solidFill>
                <a:srgbClr val="FF5064"/>
              </a:solidFill>
              <a:latin typeface="Modern Era Bold" panose="02000000000000000000" pitchFamily="50" charset="0"/>
              <a:cs typeface="Effra" panose="020B0603020203020204" pitchFamily="34" charset="0"/>
            </a:endParaRPr>
          </a:p>
        </p:txBody>
      </p:sp>
      <p:sp>
        <p:nvSpPr>
          <p:cNvPr id="21" name="TextBox 20">
            <a:extLst>
              <a:ext uri="{FF2B5EF4-FFF2-40B4-BE49-F238E27FC236}">
                <a16:creationId xmlns:a16="http://schemas.microsoft.com/office/drawing/2014/main" id="{02DEACE0-9B7B-DF46-B06E-73EF248F1D91}"/>
              </a:ext>
            </a:extLst>
          </p:cNvPr>
          <p:cNvSpPr txBox="1"/>
          <p:nvPr/>
        </p:nvSpPr>
        <p:spPr>
          <a:xfrm>
            <a:off x="689169" y="1729928"/>
            <a:ext cx="3125828" cy="1614609"/>
          </a:xfrm>
          <a:prstGeom prst="rect">
            <a:avLst/>
          </a:prstGeom>
          <a:noFill/>
        </p:spPr>
        <p:txBody>
          <a:bodyPr wrap="square" rtlCol="0">
            <a:spAutoFit/>
          </a:bodyPr>
          <a:lstStyle/>
          <a:p>
            <a:pPr>
              <a:lnSpc>
                <a:spcPts val="2360"/>
              </a:lnSpc>
            </a:pPr>
            <a:r>
              <a:rPr lang="en-GB" b="1" dirty="0">
                <a:solidFill>
                  <a:srgbClr val="412378"/>
                </a:solidFill>
                <a:latin typeface="Modern Era" panose="02000000000000000000" pitchFamily="2" charset="0"/>
                <a:cs typeface="Effra" panose="020B0603020203020204" pitchFamily="34" charset="0"/>
              </a:rPr>
              <a:t>We build modular accessories </a:t>
            </a:r>
            <a:r>
              <a:rPr lang="en-GB" dirty="0">
                <a:solidFill>
                  <a:srgbClr val="212529"/>
                </a:solidFill>
                <a:latin typeface="Modern Era" panose="02000000000000000000" pitchFamily="2" charset="0"/>
                <a:cs typeface="Effra" panose="020B0603020203020204" pitchFamily="34" charset="0"/>
              </a:rPr>
              <a:t>which ensure that our products are adaptable to every fundraising environment. </a:t>
            </a:r>
          </a:p>
        </p:txBody>
      </p:sp>
      <p:sp>
        <p:nvSpPr>
          <p:cNvPr id="22" name="TextBox 21">
            <a:extLst>
              <a:ext uri="{FF2B5EF4-FFF2-40B4-BE49-F238E27FC236}">
                <a16:creationId xmlns:a16="http://schemas.microsoft.com/office/drawing/2014/main" id="{BFA41852-5A8F-3145-AE27-B3CF32F3DC37}"/>
              </a:ext>
            </a:extLst>
          </p:cNvPr>
          <p:cNvSpPr txBox="1"/>
          <p:nvPr/>
        </p:nvSpPr>
        <p:spPr>
          <a:xfrm>
            <a:off x="2546894" y="6416175"/>
            <a:ext cx="1955973" cy="338554"/>
          </a:xfrm>
          <a:prstGeom prst="rect">
            <a:avLst/>
          </a:prstGeom>
          <a:noFill/>
        </p:spPr>
        <p:txBody>
          <a:bodyPr wrap="square" rtlCol="0" anchor="t">
            <a:spAutoFit/>
          </a:bodyPr>
          <a:lstStyle/>
          <a:p>
            <a:r>
              <a:rPr lang="en-GB" sz="800" dirty="0">
                <a:solidFill>
                  <a:srgbClr val="58595B">
                    <a:alpha val="80000"/>
                  </a:srgbClr>
                </a:solidFill>
                <a:latin typeface="Effra Light" panose="020B0403020203020204" pitchFamily="34" charset="0"/>
                <a:cs typeface="Effra Light" panose="020B0403020203020204" pitchFamily="34" charset="0"/>
              </a:rPr>
              <a:t>All listed prices are exclusive of VAT and delivery.</a:t>
            </a:r>
            <a:endParaRPr lang="en-US" sz="800" dirty="0">
              <a:solidFill>
                <a:srgbClr val="58595B">
                  <a:alpha val="80000"/>
                </a:srgbClr>
              </a:solidFill>
              <a:latin typeface="Effra Light" panose="020B0403020203020204" pitchFamily="34" charset="0"/>
              <a:cs typeface="Effra Light" panose="020B0403020203020204" pitchFamily="34" charset="0"/>
            </a:endParaRPr>
          </a:p>
        </p:txBody>
      </p:sp>
      <p:sp>
        <p:nvSpPr>
          <p:cNvPr id="23" name="TextBox 22">
            <a:extLst>
              <a:ext uri="{FF2B5EF4-FFF2-40B4-BE49-F238E27FC236}">
                <a16:creationId xmlns:a16="http://schemas.microsoft.com/office/drawing/2014/main" id="{47B30D0B-E86F-4C49-AAE4-4D99A2E5A887}"/>
              </a:ext>
            </a:extLst>
          </p:cNvPr>
          <p:cNvSpPr txBox="1"/>
          <p:nvPr/>
        </p:nvSpPr>
        <p:spPr>
          <a:xfrm>
            <a:off x="180401" y="6430838"/>
            <a:ext cx="2415014" cy="261610"/>
          </a:xfrm>
          <a:prstGeom prst="rect">
            <a:avLst/>
          </a:prstGeom>
          <a:noFill/>
        </p:spPr>
        <p:txBody>
          <a:bodyPr wrap="square" rtlCol="0">
            <a:spAutoFit/>
          </a:bodyPr>
          <a:lstStyle/>
          <a:p>
            <a:r>
              <a:rPr lang="en-GB" sz="1100" spc="200" dirty="0">
                <a:solidFill>
                  <a:srgbClr val="58595B">
                    <a:alpha val="80000"/>
                  </a:srgbClr>
                </a:solidFill>
                <a:latin typeface="Effra" panose="020B0603020203020204" pitchFamily="34" charset="0"/>
                <a:cs typeface="Effra" panose="020B0603020203020204" pitchFamily="34" charset="0"/>
              </a:rPr>
              <a:t>GOODBOX – PRICING 2022</a:t>
            </a:r>
          </a:p>
        </p:txBody>
      </p:sp>
      <p:sp>
        <p:nvSpPr>
          <p:cNvPr id="24" name="TextBox 23">
            <a:extLst>
              <a:ext uri="{FF2B5EF4-FFF2-40B4-BE49-F238E27FC236}">
                <a16:creationId xmlns:a16="http://schemas.microsoft.com/office/drawing/2014/main" id="{5B215923-7EF4-C349-B062-0C6E5F0E894A}"/>
              </a:ext>
            </a:extLst>
          </p:cNvPr>
          <p:cNvSpPr txBox="1"/>
          <p:nvPr/>
        </p:nvSpPr>
        <p:spPr>
          <a:xfrm>
            <a:off x="9345866" y="5381874"/>
            <a:ext cx="2149463" cy="1144626"/>
          </a:xfrm>
          <a:prstGeom prst="rect">
            <a:avLst/>
          </a:prstGeom>
          <a:solidFill>
            <a:schemeClr val="bg1"/>
          </a:solidFill>
          <a:ln>
            <a:noFill/>
          </a:ln>
          <a:effectLst>
            <a:glow rad="63500">
              <a:schemeClr val="accent3">
                <a:satMod val="175000"/>
                <a:alpha val="0"/>
              </a:schemeClr>
            </a:glow>
            <a:outerShdw blurRad="292100" algn="tl" rotWithShape="0">
              <a:prstClr val="black">
                <a:alpha val="17000"/>
              </a:prstClr>
            </a:outerShdw>
          </a:effectLst>
        </p:spPr>
        <p:txBody>
          <a:bodyPr wrap="square" lIns="503998" rIns="180000" rtlCol="0" anchor="ctr">
            <a:noAutofit/>
          </a:bodyPr>
          <a:lstStyle/>
          <a:p>
            <a:pPr algn="ctr"/>
            <a:endParaRPr lang="en-GB" sz="1400" dirty="0">
              <a:solidFill>
                <a:srgbClr val="585856"/>
              </a:solidFill>
              <a:latin typeface="Modern Era" panose="02000000000000000000" pitchFamily="2" charset="0"/>
            </a:endParaRPr>
          </a:p>
        </p:txBody>
      </p:sp>
      <p:graphicFrame>
        <p:nvGraphicFramePr>
          <p:cNvPr id="26" name="Table 6">
            <a:extLst>
              <a:ext uri="{FF2B5EF4-FFF2-40B4-BE49-F238E27FC236}">
                <a16:creationId xmlns:a16="http://schemas.microsoft.com/office/drawing/2014/main" id="{FFEB6BB1-ABE1-8F4A-9C9B-97F5E8A348C8}"/>
              </a:ext>
            </a:extLst>
          </p:cNvPr>
          <p:cNvGraphicFramePr>
            <a:graphicFrameLocks noGrp="1"/>
          </p:cNvGraphicFramePr>
          <p:nvPr>
            <p:extLst>
              <p:ext uri="{D42A27DB-BD31-4B8C-83A1-F6EECF244321}">
                <p14:modId xmlns:p14="http://schemas.microsoft.com/office/powerpoint/2010/main" val="257566779"/>
              </p:ext>
            </p:extLst>
          </p:nvPr>
        </p:nvGraphicFramePr>
        <p:xfrm>
          <a:off x="9339929" y="5846428"/>
          <a:ext cx="2155399" cy="660193"/>
        </p:xfrm>
        <a:graphic>
          <a:graphicData uri="http://schemas.openxmlformats.org/drawingml/2006/table">
            <a:tbl>
              <a:tblPr firstRow="1" bandRow="1">
                <a:tableStyleId>{C083E6E3-FA7D-4D7B-A595-EF9225AFEA82}</a:tableStyleId>
              </a:tblPr>
              <a:tblGrid>
                <a:gridCol w="2155399">
                  <a:extLst>
                    <a:ext uri="{9D8B030D-6E8A-4147-A177-3AD203B41FA5}">
                      <a16:colId xmlns:a16="http://schemas.microsoft.com/office/drawing/2014/main" val="1335191752"/>
                    </a:ext>
                  </a:extLst>
                </a:gridCol>
              </a:tblGrid>
              <a:tr h="343033">
                <a:tc>
                  <a:txBody>
                    <a:bodyPr/>
                    <a:lstStyle/>
                    <a:p>
                      <a:r>
                        <a:rPr lang="en-GB" sz="900" b="0" spc="200" baseline="0" dirty="0">
                          <a:latin typeface="Effra" panose="020B0603020203020204" pitchFamily="34" charset="0"/>
                          <a:cs typeface="Effra" panose="020B0603020203020204" pitchFamily="34" charset="0"/>
                        </a:rPr>
                        <a:t>UNIT PRICE</a:t>
                      </a:r>
                    </a:p>
                  </a:txBody>
                  <a:tcPr marL="90000" marR="90000" marT="90000" marB="9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2613673"/>
                  </a:ext>
                </a:extLst>
              </a:tr>
              <a:tr h="0">
                <a:tc>
                  <a:txBody>
                    <a:bodyPr/>
                    <a:lstStyle/>
                    <a:p>
                      <a:r>
                        <a:rPr lang="en-GB" sz="900" b="0" i="0" dirty="0">
                          <a:latin typeface="Effra" panose="020B0603020203020204" pitchFamily="34" charset="0"/>
                          <a:cs typeface="Effra" panose="020B0603020203020204" pitchFamily="34" charset="0"/>
                        </a:rPr>
                        <a:t>£15</a:t>
                      </a:r>
                    </a:p>
                  </a:txBody>
                  <a:tcPr marL="90000" marR="90000" marT="90000" marB="9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3703647"/>
                  </a:ext>
                </a:extLst>
              </a:tr>
            </a:tbl>
          </a:graphicData>
        </a:graphic>
      </p:graphicFrame>
      <p:sp>
        <p:nvSpPr>
          <p:cNvPr id="27" name="Rectangle 26">
            <a:extLst>
              <a:ext uri="{FF2B5EF4-FFF2-40B4-BE49-F238E27FC236}">
                <a16:creationId xmlns:a16="http://schemas.microsoft.com/office/drawing/2014/main" id="{B6EE00FA-7FED-4D49-940A-006B3D0241A5}"/>
              </a:ext>
            </a:extLst>
          </p:cNvPr>
          <p:cNvSpPr/>
          <p:nvPr/>
        </p:nvSpPr>
        <p:spPr>
          <a:xfrm>
            <a:off x="9345867" y="5381875"/>
            <a:ext cx="2149462" cy="390558"/>
          </a:xfrm>
          <a:prstGeom prst="rect">
            <a:avLst/>
          </a:prstGeom>
          <a:solidFill>
            <a:srgbClr val="412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TextBox 38">
            <a:extLst>
              <a:ext uri="{FF2B5EF4-FFF2-40B4-BE49-F238E27FC236}">
                <a16:creationId xmlns:a16="http://schemas.microsoft.com/office/drawing/2014/main" id="{630E61A1-1263-A44B-B021-7F8F131EBF90}"/>
              </a:ext>
            </a:extLst>
          </p:cNvPr>
          <p:cNvSpPr txBox="1"/>
          <p:nvPr/>
        </p:nvSpPr>
        <p:spPr>
          <a:xfrm>
            <a:off x="9498027" y="5381874"/>
            <a:ext cx="882014" cy="370550"/>
          </a:xfrm>
          <a:prstGeom prst="rect">
            <a:avLst/>
          </a:prstGeom>
          <a:noFill/>
        </p:spPr>
        <p:txBody>
          <a:bodyPr wrap="square" lIns="0" rtlCol="0" anchor="t">
            <a:noAutofit/>
          </a:bodyPr>
          <a:lstStyle/>
          <a:p>
            <a:pPr>
              <a:lnSpc>
                <a:spcPct val="150000"/>
              </a:lnSpc>
              <a:spcAft>
                <a:spcPts val="1800"/>
              </a:spcAft>
            </a:pPr>
            <a:r>
              <a:rPr lang="en-GB" sz="1200" dirty="0">
                <a:solidFill>
                  <a:schemeClr val="bg1"/>
                </a:solidFill>
                <a:latin typeface="Modern Era Bold" panose="02000000000000000000" pitchFamily="50" charset="0"/>
                <a:cs typeface="Effra" panose="020B0603020203020204" pitchFamily="34" charset="0"/>
              </a:rPr>
              <a:t>Purchase</a:t>
            </a:r>
            <a:endParaRPr lang="en-GB" sz="1200" b="1" dirty="0">
              <a:solidFill>
                <a:schemeClr val="bg1"/>
              </a:solidFill>
              <a:latin typeface="Modern Era Bold" panose="02000000000000000000" pitchFamily="50" charset="0"/>
              <a:cs typeface="Effra" panose="020B0603020203020204" pitchFamily="34" charset="0"/>
            </a:endParaRPr>
          </a:p>
        </p:txBody>
      </p:sp>
      <p:sp>
        <p:nvSpPr>
          <p:cNvPr id="40" name="TextBox 39">
            <a:extLst>
              <a:ext uri="{FF2B5EF4-FFF2-40B4-BE49-F238E27FC236}">
                <a16:creationId xmlns:a16="http://schemas.microsoft.com/office/drawing/2014/main" id="{679884DD-B89E-9F40-8F34-A2A04F4EF534}"/>
              </a:ext>
            </a:extLst>
          </p:cNvPr>
          <p:cNvSpPr txBox="1"/>
          <p:nvPr/>
        </p:nvSpPr>
        <p:spPr>
          <a:xfrm>
            <a:off x="6401579" y="5664725"/>
            <a:ext cx="2377223" cy="861774"/>
          </a:xfrm>
          <a:prstGeom prst="rect">
            <a:avLst/>
          </a:prstGeom>
          <a:noFill/>
        </p:spPr>
        <p:txBody>
          <a:bodyPr wrap="square" rtlCol="0">
            <a:spAutoFit/>
          </a:bodyPr>
          <a:lstStyle/>
          <a:p>
            <a:pPr>
              <a:lnSpc>
                <a:spcPts val="1520"/>
              </a:lnSpc>
            </a:pPr>
            <a:r>
              <a:rPr lang="en-GB" sz="1000" dirty="0">
                <a:solidFill>
                  <a:srgbClr val="212529"/>
                </a:solidFill>
                <a:latin typeface="Effra" panose="020B0603020203020204" pitchFamily="34" charset="0"/>
                <a:cs typeface="Effra" panose="020B0603020203020204" pitchFamily="34" charset="0"/>
              </a:rPr>
              <a:t>A looping Kensington lock which enables you to secure your device for stress-free fundraising. Suitable for use with GBx Core, GBx Podium, GBx Mini.</a:t>
            </a:r>
            <a:endParaRPr lang="en-GB" sz="1000" dirty="0">
              <a:solidFill>
                <a:srgbClr val="212529"/>
              </a:solidFill>
              <a:latin typeface="Effra" panose="020B0603020203020204" pitchFamily="34" charset="0"/>
              <a:ea typeface="DIN 2014" panose="020B0504020202020204" pitchFamily="34" charset="77"/>
              <a:cs typeface="Effra" panose="020B0603020203020204" pitchFamily="34" charset="0"/>
            </a:endParaRPr>
          </a:p>
        </p:txBody>
      </p:sp>
      <p:sp>
        <p:nvSpPr>
          <p:cNvPr id="45" name="TextBox 44">
            <a:extLst>
              <a:ext uri="{FF2B5EF4-FFF2-40B4-BE49-F238E27FC236}">
                <a16:creationId xmlns:a16="http://schemas.microsoft.com/office/drawing/2014/main" id="{65B97DE0-ED50-8740-BAE9-C1F0BF2E0A2B}"/>
              </a:ext>
            </a:extLst>
          </p:cNvPr>
          <p:cNvSpPr txBox="1"/>
          <p:nvPr/>
        </p:nvSpPr>
        <p:spPr>
          <a:xfrm>
            <a:off x="6407516" y="2396812"/>
            <a:ext cx="2377223" cy="861774"/>
          </a:xfrm>
          <a:prstGeom prst="rect">
            <a:avLst/>
          </a:prstGeom>
          <a:noFill/>
        </p:spPr>
        <p:txBody>
          <a:bodyPr wrap="square" rtlCol="0">
            <a:spAutoFit/>
          </a:bodyPr>
          <a:lstStyle/>
          <a:p>
            <a:pPr>
              <a:lnSpc>
                <a:spcPts val="1520"/>
              </a:lnSpc>
            </a:pPr>
            <a:r>
              <a:rPr lang="en-US" sz="1000" dirty="0">
                <a:solidFill>
                  <a:srgbClr val="212529"/>
                </a:solidFill>
                <a:latin typeface="Effra" panose="020B0603020203020204" pitchFamily="34" charset="0"/>
                <a:cs typeface="Effra" panose="020B0603020203020204" pitchFamily="34" charset="0"/>
              </a:rPr>
              <a:t>Purchase a removable battery for your GBx Mini, enabling you to quickly swap out batteries when you’re on the go, or on longer fundraising drives. </a:t>
            </a:r>
            <a:endParaRPr lang="en-GB" sz="1000" dirty="0">
              <a:solidFill>
                <a:srgbClr val="212529"/>
              </a:solidFill>
              <a:latin typeface="Effra" panose="020B0603020203020204" pitchFamily="34" charset="0"/>
              <a:ea typeface="DIN 2014" panose="020B0504020202020204" pitchFamily="34" charset="77"/>
              <a:cs typeface="Effra" panose="020B0603020203020204" pitchFamily="34" charset="0"/>
            </a:endParaRPr>
          </a:p>
        </p:txBody>
      </p:sp>
      <p:sp>
        <p:nvSpPr>
          <p:cNvPr id="48" name="TextBox 47">
            <a:extLst>
              <a:ext uri="{FF2B5EF4-FFF2-40B4-BE49-F238E27FC236}">
                <a16:creationId xmlns:a16="http://schemas.microsoft.com/office/drawing/2014/main" id="{1F7EFC31-C9A8-8B4A-B587-1E9BD1BF43A0}"/>
              </a:ext>
            </a:extLst>
          </p:cNvPr>
          <p:cNvSpPr txBox="1"/>
          <p:nvPr/>
        </p:nvSpPr>
        <p:spPr>
          <a:xfrm>
            <a:off x="6501044" y="2000270"/>
            <a:ext cx="2451093" cy="370550"/>
          </a:xfrm>
          <a:prstGeom prst="rect">
            <a:avLst/>
          </a:prstGeom>
          <a:noFill/>
        </p:spPr>
        <p:txBody>
          <a:bodyPr wrap="square" lIns="0" rtlCol="0" anchor="t">
            <a:noAutofit/>
          </a:bodyPr>
          <a:lstStyle/>
          <a:p>
            <a:pPr>
              <a:lnSpc>
                <a:spcPct val="150000"/>
              </a:lnSpc>
              <a:spcAft>
                <a:spcPts val="1800"/>
              </a:spcAft>
            </a:pPr>
            <a:r>
              <a:rPr lang="en-GB" sz="1400" dirty="0">
                <a:solidFill>
                  <a:srgbClr val="412378"/>
                </a:solidFill>
                <a:latin typeface="Modern Era Bold" panose="02000000000000000000" pitchFamily="50" charset="0"/>
                <a:cs typeface="Effra" panose="020B0603020203020204" pitchFamily="34" charset="0"/>
              </a:rPr>
              <a:t>GBx Mini Additional Battery</a:t>
            </a:r>
            <a:endParaRPr lang="en-GB" sz="1200" b="1" dirty="0">
              <a:solidFill>
                <a:srgbClr val="412378"/>
              </a:solidFill>
              <a:latin typeface="Modern Era Bold" panose="02000000000000000000" pitchFamily="50" charset="0"/>
              <a:cs typeface="Effra" panose="020B0603020203020204" pitchFamily="34" charset="0"/>
            </a:endParaRPr>
          </a:p>
        </p:txBody>
      </p:sp>
      <p:sp>
        <p:nvSpPr>
          <p:cNvPr id="49" name="TextBox 48">
            <a:extLst>
              <a:ext uri="{FF2B5EF4-FFF2-40B4-BE49-F238E27FC236}">
                <a16:creationId xmlns:a16="http://schemas.microsoft.com/office/drawing/2014/main" id="{14C74229-F1A6-4044-9E00-20E1F108CEFF}"/>
              </a:ext>
            </a:extLst>
          </p:cNvPr>
          <p:cNvSpPr txBox="1"/>
          <p:nvPr/>
        </p:nvSpPr>
        <p:spPr>
          <a:xfrm>
            <a:off x="6495107" y="5299980"/>
            <a:ext cx="1251880" cy="370550"/>
          </a:xfrm>
          <a:prstGeom prst="rect">
            <a:avLst/>
          </a:prstGeom>
          <a:noFill/>
        </p:spPr>
        <p:txBody>
          <a:bodyPr wrap="square" lIns="0" rtlCol="0" anchor="t">
            <a:noAutofit/>
          </a:bodyPr>
          <a:lstStyle/>
          <a:p>
            <a:pPr>
              <a:lnSpc>
                <a:spcPct val="150000"/>
              </a:lnSpc>
              <a:spcAft>
                <a:spcPts val="1800"/>
              </a:spcAft>
            </a:pPr>
            <a:r>
              <a:rPr lang="en-GB" sz="1400" dirty="0">
                <a:solidFill>
                  <a:srgbClr val="412378"/>
                </a:solidFill>
                <a:latin typeface="Modern Era Bold" panose="02000000000000000000" pitchFamily="50" charset="0"/>
                <a:cs typeface="Effra" panose="020B0603020203020204" pitchFamily="34" charset="0"/>
              </a:rPr>
              <a:t>Security Pack</a:t>
            </a:r>
            <a:endParaRPr lang="en-GB" sz="1200" b="1" dirty="0">
              <a:solidFill>
                <a:srgbClr val="412378"/>
              </a:solidFill>
              <a:latin typeface="Modern Era Bold" panose="02000000000000000000" pitchFamily="50" charset="0"/>
              <a:cs typeface="Effra" panose="020B0603020203020204" pitchFamily="34" charset="0"/>
            </a:endParaRPr>
          </a:p>
        </p:txBody>
      </p:sp>
      <p:sp>
        <p:nvSpPr>
          <p:cNvPr id="51" name="TextBox 50">
            <a:extLst>
              <a:ext uri="{FF2B5EF4-FFF2-40B4-BE49-F238E27FC236}">
                <a16:creationId xmlns:a16="http://schemas.microsoft.com/office/drawing/2014/main" id="{D8AB3C18-C009-0F47-AAD6-9262A19BDB1F}"/>
              </a:ext>
            </a:extLst>
          </p:cNvPr>
          <p:cNvSpPr txBox="1"/>
          <p:nvPr/>
        </p:nvSpPr>
        <p:spPr>
          <a:xfrm>
            <a:off x="9351803" y="2083229"/>
            <a:ext cx="2149463" cy="1144626"/>
          </a:xfrm>
          <a:prstGeom prst="rect">
            <a:avLst/>
          </a:prstGeom>
          <a:solidFill>
            <a:schemeClr val="bg1"/>
          </a:solidFill>
          <a:ln>
            <a:noFill/>
          </a:ln>
          <a:effectLst>
            <a:glow rad="63500">
              <a:schemeClr val="accent3">
                <a:satMod val="175000"/>
                <a:alpha val="0"/>
              </a:schemeClr>
            </a:glow>
            <a:outerShdw blurRad="292100" algn="tl" rotWithShape="0">
              <a:prstClr val="black">
                <a:alpha val="17000"/>
              </a:prstClr>
            </a:outerShdw>
          </a:effectLst>
        </p:spPr>
        <p:txBody>
          <a:bodyPr wrap="square" lIns="503998" rIns="180000" rtlCol="0" anchor="ctr">
            <a:noAutofit/>
          </a:bodyPr>
          <a:lstStyle/>
          <a:p>
            <a:pPr algn="ctr"/>
            <a:endParaRPr lang="en-GB" sz="1400" dirty="0">
              <a:solidFill>
                <a:srgbClr val="585856"/>
              </a:solidFill>
              <a:latin typeface="Modern Era" panose="02000000000000000000" pitchFamily="2" charset="0"/>
            </a:endParaRPr>
          </a:p>
        </p:txBody>
      </p:sp>
      <p:graphicFrame>
        <p:nvGraphicFramePr>
          <p:cNvPr id="52" name="Table 6">
            <a:extLst>
              <a:ext uri="{FF2B5EF4-FFF2-40B4-BE49-F238E27FC236}">
                <a16:creationId xmlns:a16="http://schemas.microsoft.com/office/drawing/2014/main" id="{2263029A-14E6-3749-8E6A-5A4577EEFE4C}"/>
              </a:ext>
            </a:extLst>
          </p:cNvPr>
          <p:cNvGraphicFramePr>
            <a:graphicFrameLocks noGrp="1"/>
          </p:cNvGraphicFramePr>
          <p:nvPr>
            <p:extLst>
              <p:ext uri="{D42A27DB-BD31-4B8C-83A1-F6EECF244321}">
                <p14:modId xmlns:p14="http://schemas.microsoft.com/office/powerpoint/2010/main" val="784619102"/>
              </p:ext>
            </p:extLst>
          </p:nvPr>
        </p:nvGraphicFramePr>
        <p:xfrm>
          <a:off x="9345867" y="2547783"/>
          <a:ext cx="2155398" cy="660193"/>
        </p:xfrm>
        <a:graphic>
          <a:graphicData uri="http://schemas.openxmlformats.org/drawingml/2006/table">
            <a:tbl>
              <a:tblPr firstRow="1" bandRow="1">
                <a:tableStyleId>{C083E6E3-FA7D-4D7B-A595-EF9225AFEA82}</a:tableStyleId>
              </a:tblPr>
              <a:tblGrid>
                <a:gridCol w="2155398">
                  <a:extLst>
                    <a:ext uri="{9D8B030D-6E8A-4147-A177-3AD203B41FA5}">
                      <a16:colId xmlns:a16="http://schemas.microsoft.com/office/drawing/2014/main" val="1335191752"/>
                    </a:ext>
                  </a:extLst>
                </a:gridCol>
              </a:tblGrid>
              <a:tr h="343033">
                <a:tc>
                  <a:txBody>
                    <a:bodyPr/>
                    <a:lstStyle/>
                    <a:p>
                      <a:r>
                        <a:rPr lang="en-GB" sz="900" b="0" spc="200" baseline="0" dirty="0">
                          <a:latin typeface="Effra" panose="020B0603020203020204" pitchFamily="34" charset="0"/>
                          <a:cs typeface="Effra" panose="020B0603020203020204" pitchFamily="34" charset="0"/>
                        </a:rPr>
                        <a:t>UNIT PRICE</a:t>
                      </a:r>
                    </a:p>
                  </a:txBody>
                  <a:tcPr marL="90000" marR="90000" marT="90000" marB="9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2613673"/>
                  </a:ext>
                </a:extLst>
              </a:tr>
              <a:tr h="0">
                <a:tc>
                  <a:txBody>
                    <a:bodyPr/>
                    <a:lstStyle/>
                    <a:p>
                      <a:r>
                        <a:rPr lang="en-GB" sz="900" b="0" i="0" dirty="0">
                          <a:latin typeface="Effra" panose="020B0603020203020204" pitchFamily="34" charset="0"/>
                          <a:cs typeface="Effra" panose="020B0603020203020204" pitchFamily="34" charset="0"/>
                        </a:rPr>
                        <a:t>£15</a:t>
                      </a:r>
                    </a:p>
                  </a:txBody>
                  <a:tcPr marL="90000" marR="90000" marT="90000" marB="9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3703647"/>
                  </a:ext>
                </a:extLst>
              </a:tr>
            </a:tbl>
          </a:graphicData>
        </a:graphic>
      </p:graphicFrame>
      <p:sp>
        <p:nvSpPr>
          <p:cNvPr id="53" name="Rectangle 52">
            <a:extLst>
              <a:ext uri="{FF2B5EF4-FFF2-40B4-BE49-F238E27FC236}">
                <a16:creationId xmlns:a16="http://schemas.microsoft.com/office/drawing/2014/main" id="{F36C7EF2-8984-9D47-AE5D-D19D858FF894}"/>
              </a:ext>
            </a:extLst>
          </p:cNvPr>
          <p:cNvSpPr/>
          <p:nvPr/>
        </p:nvSpPr>
        <p:spPr>
          <a:xfrm>
            <a:off x="9351804" y="2083230"/>
            <a:ext cx="2149461" cy="410566"/>
          </a:xfrm>
          <a:prstGeom prst="rect">
            <a:avLst/>
          </a:prstGeom>
          <a:solidFill>
            <a:srgbClr val="412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TextBox 53">
            <a:extLst>
              <a:ext uri="{FF2B5EF4-FFF2-40B4-BE49-F238E27FC236}">
                <a16:creationId xmlns:a16="http://schemas.microsoft.com/office/drawing/2014/main" id="{C7A60B30-8F0C-ED4E-87A2-FA47CCEAF5FA}"/>
              </a:ext>
            </a:extLst>
          </p:cNvPr>
          <p:cNvSpPr txBox="1"/>
          <p:nvPr/>
        </p:nvSpPr>
        <p:spPr>
          <a:xfrm>
            <a:off x="9503964" y="2083229"/>
            <a:ext cx="882014" cy="370550"/>
          </a:xfrm>
          <a:prstGeom prst="rect">
            <a:avLst/>
          </a:prstGeom>
          <a:noFill/>
        </p:spPr>
        <p:txBody>
          <a:bodyPr wrap="square" lIns="0" rtlCol="0" anchor="t">
            <a:noAutofit/>
          </a:bodyPr>
          <a:lstStyle/>
          <a:p>
            <a:pPr>
              <a:lnSpc>
                <a:spcPct val="150000"/>
              </a:lnSpc>
              <a:spcAft>
                <a:spcPts val="1800"/>
              </a:spcAft>
            </a:pPr>
            <a:r>
              <a:rPr lang="en-GB" sz="1200" dirty="0">
                <a:solidFill>
                  <a:schemeClr val="bg1"/>
                </a:solidFill>
                <a:latin typeface="Modern Era Bold" panose="02000000000000000000" pitchFamily="50" charset="0"/>
                <a:cs typeface="Effra" panose="020B0603020203020204" pitchFamily="34" charset="0"/>
              </a:rPr>
              <a:t>Purchase</a:t>
            </a:r>
            <a:endParaRPr lang="en-GB" sz="1200" b="1" dirty="0">
              <a:solidFill>
                <a:schemeClr val="bg1"/>
              </a:solidFill>
              <a:latin typeface="Modern Era Bold" panose="02000000000000000000" pitchFamily="50" charset="0"/>
              <a:cs typeface="Effra" panose="020B0603020203020204" pitchFamily="34" charset="0"/>
            </a:endParaRPr>
          </a:p>
        </p:txBody>
      </p:sp>
      <p:sp>
        <p:nvSpPr>
          <p:cNvPr id="59" name="TextBox 58">
            <a:extLst>
              <a:ext uri="{FF2B5EF4-FFF2-40B4-BE49-F238E27FC236}">
                <a16:creationId xmlns:a16="http://schemas.microsoft.com/office/drawing/2014/main" id="{4B96E902-F6B0-8449-9652-BCB0D76622AB}"/>
              </a:ext>
            </a:extLst>
          </p:cNvPr>
          <p:cNvSpPr txBox="1"/>
          <p:nvPr/>
        </p:nvSpPr>
        <p:spPr>
          <a:xfrm>
            <a:off x="9351803" y="3698058"/>
            <a:ext cx="1056658" cy="1144626"/>
          </a:xfrm>
          <a:prstGeom prst="rect">
            <a:avLst/>
          </a:prstGeom>
          <a:solidFill>
            <a:schemeClr val="bg1"/>
          </a:solidFill>
          <a:ln>
            <a:noFill/>
          </a:ln>
          <a:effectLst>
            <a:glow rad="63500">
              <a:schemeClr val="accent3">
                <a:satMod val="175000"/>
                <a:alpha val="0"/>
              </a:schemeClr>
            </a:glow>
            <a:outerShdw blurRad="292100" algn="tl" rotWithShape="0">
              <a:prstClr val="black">
                <a:alpha val="17000"/>
              </a:prstClr>
            </a:outerShdw>
          </a:effectLst>
        </p:spPr>
        <p:txBody>
          <a:bodyPr wrap="square" lIns="503998" rIns="180000" rtlCol="0" anchor="ctr">
            <a:noAutofit/>
          </a:bodyPr>
          <a:lstStyle/>
          <a:p>
            <a:pPr algn="ctr"/>
            <a:endParaRPr lang="en-GB" sz="1400" dirty="0">
              <a:solidFill>
                <a:srgbClr val="585856"/>
              </a:solidFill>
              <a:latin typeface="Modern Era" panose="02000000000000000000" pitchFamily="2" charset="0"/>
            </a:endParaRPr>
          </a:p>
        </p:txBody>
      </p:sp>
      <p:graphicFrame>
        <p:nvGraphicFramePr>
          <p:cNvPr id="60" name="Table 6">
            <a:extLst>
              <a:ext uri="{FF2B5EF4-FFF2-40B4-BE49-F238E27FC236}">
                <a16:creationId xmlns:a16="http://schemas.microsoft.com/office/drawing/2014/main" id="{DA6BEEE6-1607-5B4F-9043-51D976A52A2F}"/>
              </a:ext>
            </a:extLst>
          </p:cNvPr>
          <p:cNvGraphicFramePr>
            <a:graphicFrameLocks noGrp="1"/>
          </p:cNvGraphicFramePr>
          <p:nvPr>
            <p:extLst>
              <p:ext uri="{D42A27DB-BD31-4B8C-83A1-F6EECF244321}">
                <p14:modId xmlns:p14="http://schemas.microsoft.com/office/powerpoint/2010/main" val="1289578735"/>
              </p:ext>
            </p:extLst>
          </p:nvPr>
        </p:nvGraphicFramePr>
        <p:xfrm>
          <a:off x="9345867" y="4182490"/>
          <a:ext cx="1062594" cy="660193"/>
        </p:xfrm>
        <a:graphic>
          <a:graphicData uri="http://schemas.openxmlformats.org/drawingml/2006/table">
            <a:tbl>
              <a:tblPr firstRow="1" bandRow="1">
                <a:tableStyleId>{C083E6E3-FA7D-4D7B-A595-EF9225AFEA82}</a:tableStyleId>
              </a:tblPr>
              <a:tblGrid>
                <a:gridCol w="1062594">
                  <a:extLst>
                    <a:ext uri="{9D8B030D-6E8A-4147-A177-3AD203B41FA5}">
                      <a16:colId xmlns:a16="http://schemas.microsoft.com/office/drawing/2014/main" val="1335191752"/>
                    </a:ext>
                  </a:extLst>
                </a:gridCol>
              </a:tblGrid>
              <a:tr h="343033">
                <a:tc>
                  <a:txBody>
                    <a:bodyPr/>
                    <a:lstStyle/>
                    <a:p>
                      <a:r>
                        <a:rPr lang="en-GB" sz="900" b="0" spc="200" baseline="0" dirty="0">
                          <a:latin typeface="Effra" panose="020B0603020203020204" pitchFamily="34" charset="0"/>
                          <a:cs typeface="Effra" panose="020B0603020203020204" pitchFamily="34" charset="0"/>
                        </a:rPr>
                        <a:t>UNIT PRICE</a:t>
                      </a:r>
                    </a:p>
                  </a:txBody>
                  <a:tcPr marL="90000" marR="90000" marT="90000" marB="9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2613673"/>
                  </a:ext>
                </a:extLst>
              </a:tr>
              <a:tr h="0">
                <a:tc>
                  <a:txBody>
                    <a:bodyPr/>
                    <a:lstStyle/>
                    <a:p>
                      <a:r>
                        <a:rPr lang="en-GB" sz="900" b="0" i="0" dirty="0">
                          <a:latin typeface="Effra" panose="020B0603020203020204" pitchFamily="34" charset="0"/>
                          <a:cs typeface="Effra" panose="020B0603020203020204" pitchFamily="34" charset="0"/>
                        </a:rPr>
                        <a:t>£30</a:t>
                      </a:r>
                    </a:p>
                  </a:txBody>
                  <a:tcPr marL="90000" marR="90000" marT="90000" marB="9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3703647"/>
                  </a:ext>
                </a:extLst>
              </a:tr>
            </a:tbl>
          </a:graphicData>
        </a:graphic>
      </p:graphicFrame>
      <p:sp>
        <p:nvSpPr>
          <p:cNvPr id="61" name="Rectangle 60">
            <a:extLst>
              <a:ext uri="{FF2B5EF4-FFF2-40B4-BE49-F238E27FC236}">
                <a16:creationId xmlns:a16="http://schemas.microsoft.com/office/drawing/2014/main" id="{8BFA3F2E-CF38-E243-94FA-577043F2D098}"/>
              </a:ext>
            </a:extLst>
          </p:cNvPr>
          <p:cNvSpPr/>
          <p:nvPr/>
        </p:nvSpPr>
        <p:spPr>
          <a:xfrm>
            <a:off x="9351802" y="3698059"/>
            <a:ext cx="1056657" cy="401722"/>
          </a:xfrm>
          <a:prstGeom prst="rect">
            <a:avLst/>
          </a:prstGeom>
          <a:solidFill>
            <a:srgbClr val="412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TextBox 61">
            <a:extLst>
              <a:ext uri="{FF2B5EF4-FFF2-40B4-BE49-F238E27FC236}">
                <a16:creationId xmlns:a16="http://schemas.microsoft.com/office/drawing/2014/main" id="{924A017A-B7A8-2F43-ABC9-4043561494A3}"/>
              </a:ext>
            </a:extLst>
          </p:cNvPr>
          <p:cNvSpPr txBox="1"/>
          <p:nvPr/>
        </p:nvSpPr>
        <p:spPr>
          <a:xfrm>
            <a:off x="9503962" y="3698058"/>
            <a:ext cx="910007" cy="370550"/>
          </a:xfrm>
          <a:prstGeom prst="rect">
            <a:avLst/>
          </a:prstGeom>
          <a:noFill/>
        </p:spPr>
        <p:txBody>
          <a:bodyPr wrap="square" lIns="0" rtlCol="0" anchor="t">
            <a:noAutofit/>
          </a:bodyPr>
          <a:lstStyle/>
          <a:p>
            <a:pPr>
              <a:lnSpc>
                <a:spcPct val="150000"/>
              </a:lnSpc>
              <a:spcAft>
                <a:spcPts val="1800"/>
              </a:spcAft>
            </a:pPr>
            <a:r>
              <a:rPr lang="en-GB" sz="1200" dirty="0">
                <a:solidFill>
                  <a:schemeClr val="bg1"/>
                </a:solidFill>
                <a:latin typeface="Modern Era Bold" panose="02000000000000000000" pitchFamily="50" charset="0"/>
                <a:cs typeface="Effra" panose="020B0603020203020204" pitchFamily="34" charset="0"/>
              </a:rPr>
              <a:t>Purchase</a:t>
            </a:r>
            <a:endParaRPr lang="en-GB" sz="1200" b="1" dirty="0">
              <a:solidFill>
                <a:schemeClr val="bg1"/>
              </a:solidFill>
              <a:latin typeface="Modern Era Bold" panose="02000000000000000000" pitchFamily="50" charset="0"/>
              <a:cs typeface="Effra" panose="020B0603020203020204" pitchFamily="34" charset="0"/>
            </a:endParaRPr>
          </a:p>
        </p:txBody>
      </p:sp>
      <p:sp>
        <p:nvSpPr>
          <p:cNvPr id="63" name="TextBox 62">
            <a:extLst>
              <a:ext uri="{FF2B5EF4-FFF2-40B4-BE49-F238E27FC236}">
                <a16:creationId xmlns:a16="http://schemas.microsoft.com/office/drawing/2014/main" id="{47ECA654-C333-7A4F-A078-3CF83A93786E}"/>
              </a:ext>
            </a:extLst>
          </p:cNvPr>
          <p:cNvSpPr txBox="1"/>
          <p:nvPr/>
        </p:nvSpPr>
        <p:spPr>
          <a:xfrm>
            <a:off x="6407515" y="3964372"/>
            <a:ext cx="2377223" cy="1038105"/>
          </a:xfrm>
          <a:prstGeom prst="rect">
            <a:avLst/>
          </a:prstGeom>
          <a:noFill/>
        </p:spPr>
        <p:txBody>
          <a:bodyPr wrap="square" rtlCol="0">
            <a:spAutoFit/>
          </a:bodyPr>
          <a:lstStyle/>
          <a:p>
            <a:pPr>
              <a:lnSpc>
                <a:spcPts val="1520"/>
              </a:lnSpc>
            </a:pPr>
            <a:r>
              <a:rPr lang="en-US" sz="1000" dirty="0">
                <a:solidFill>
                  <a:srgbClr val="212529"/>
                </a:solidFill>
                <a:latin typeface="Effra" panose="020B0603020203020204" pitchFamily="34" charset="0"/>
                <a:cs typeface="Effra" panose="020B0603020203020204" pitchFamily="34" charset="0"/>
              </a:rPr>
              <a:t>The Stand features an ergonomic handle for manned contactless fundraising and can also be left unattended. Shipped with standard artwork (as shown in image).</a:t>
            </a:r>
            <a:endParaRPr lang="en-GB" sz="1000" dirty="0">
              <a:solidFill>
                <a:srgbClr val="212529"/>
              </a:solidFill>
              <a:latin typeface="Effra" panose="020B0603020203020204" pitchFamily="34" charset="0"/>
              <a:ea typeface="DIN 2014" panose="020B0504020202020204" pitchFamily="34" charset="77"/>
              <a:cs typeface="Effra" panose="020B0603020203020204" pitchFamily="34" charset="0"/>
            </a:endParaRPr>
          </a:p>
        </p:txBody>
      </p:sp>
      <p:sp>
        <p:nvSpPr>
          <p:cNvPr id="64" name="TextBox 63">
            <a:extLst>
              <a:ext uri="{FF2B5EF4-FFF2-40B4-BE49-F238E27FC236}">
                <a16:creationId xmlns:a16="http://schemas.microsoft.com/office/drawing/2014/main" id="{B61F7624-1154-4440-992F-4A2F36BFD598}"/>
              </a:ext>
            </a:extLst>
          </p:cNvPr>
          <p:cNvSpPr txBox="1"/>
          <p:nvPr/>
        </p:nvSpPr>
        <p:spPr>
          <a:xfrm>
            <a:off x="6501043" y="3582571"/>
            <a:ext cx="2451093" cy="370550"/>
          </a:xfrm>
          <a:prstGeom prst="rect">
            <a:avLst/>
          </a:prstGeom>
          <a:noFill/>
        </p:spPr>
        <p:txBody>
          <a:bodyPr wrap="square" lIns="0" rtlCol="0" anchor="t">
            <a:noAutofit/>
          </a:bodyPr>
          <a:lstStyle/>
          <a:p>
            <a:pPr>
              <a:lnSpc>
                <a:spcPct val="150000"/>
              </a:lnSpc>
              <a:spcAft>
                <a:spcPts val="1800"/>
              </a:spcAft>
            </a:pPr>
            <a:r>
              <a:rPr lang="en-GB" sz="1400" dirty="0">
                <a:solidFill>
                  <a:srgbClr val="412378"/>
                </a:solidFill>
                <a:latin typeface="Modern Era Bold" panose="02000000000000000000" pitchFamily="50" charset="0"/>
                <a:cs typeface="Effra" panose="020B0603020203020204" pitchFamily="34" charset="0"/>
              </a:rPr>
              <a:t>GBx Mini Stand</a:t>
            </a:r>
            <a:endParaRPr lang="en-GB" sz="1200" b="1" dirty="0">
              <a:solidFill>
                <a:srgbClr val="412378"/>
              </a:solidFill>
              <a:latin typeface="Modern Era Bold" panose="02000000000000000000" pitchFamily="50" charset="0"/>
              <a:cs typeface="Effra" panose="020B0603020203020204" pitchFamily="34" charset="0"/>
            </a:endParaRPr>
          </a:p>
        </p:txBody>
      </p:sp>
      <p:sp>
        <p:nvSpPr>
          <p:cNvPr id="65" name="TextBox 64">
            <a:extLst>
              <a:ext uri="{FF2B5EF4-FFF2-40B4-BE49-F238E27FC236}">
                <a16:creationId xmlns:a16="http://schemas.microsoft.com/office/drawing/2014/main" id="{A1C1DC76-E771-3C4F-ADD0-0B2C77259721}"/>
              </a:ext>
            </a:extLst>
          </p:cNvPr>
          <p:cNvSpPr txBox="1"/>
          <p:nvPr/>
        </p:nvSpPr>
        <p:spPr>
          <a:xfrm>
            <a:off x="-265566" y="4175122"/>
            <a:ext cx="3790446" cy="953232"/>
          </a:xfrm>
          <a:prstGeom prst="rect">
            <a:avLst/>
          </a:prstGeom>
          <a:solidFill>
            <a:schemeClr val="bg1"/>
          </a:solidFill>
          <a:ln>
            <a:noFill/>
          </a:ln>
          <a:effectLst>
            <a:glow rad="63500">
              <a:schemeClr val="accent3">
                <a:satMod val="175000"/>
                <a:alpha val="0"/>
              </a:schemeClr>
            </a:glow>
            <a:outerShdw blurRad="292100" algn="tl" rotWithShape="0">
              <a:prstClr val="black">
                <a:alpha val="17000"/>
              </a:prstClr>
            </a:outerShdw>
          </a:effectLst>
        </p:spPr>
        <p:txBody>
          <a:bodyPr wrap="square" lIns="503998" rIns="180000" rtlCol="0" anchor="ctr">
            <a:noAutofit/>
          </a:bodyPr>
          <a:lstStyle/>
          <a:p>
            <a:pPr algn="ctr"/>
            <a:endParaRPr lang="en-GB" sz="1400" dirty="0">
              <a:solidFill>
                <a:srgbClr val="585856"/>
              </a:solidFill>
              <a:latin typeface="Modern Era" panose="02000000000000000000" pitchFamily="2" charset="0"/>
            </a:endParaRPr>
          </a:p>
        </p:txBody>
      </p:sp>
      <p:sp>
        <p:nvSpPr>
          <p:cNvPr id="66" name="TextBox 65">
            <a:extLst>
              <a:ext uri="{FF2B5EF4-FFF2-40B4-BE49-F238E27FC236}">
                <a16:creationId xmlns:a16="http://schemas.microsoft.com/office/drawing/2014/main" id="{9FFD782A-874B-784A-A0B9-41899EB3C62A}"/>
              </a:ext>
            </a:extLst>
          </p:cNvPr>
          <p:cNvSpPr txBox="1"/>
          <p:nvPr/>
        </p:nvSpPr>
        <p:spPr>
          <a:xfrm>
            <a:off x="1332913" y="4330881"/>
            <a:ext cx="2100533" cy="462884"/>
          </a:xfrm>
          <a:prstGeom prst="rect">
            <a:avLst/>
          </a:prstGeom>
          <a:noFill/>
        </p:spPr>
        <p:txBody>
          <a:bodyPr wrap="square" rtlCol="0">
            <a:spAutoFit/>
          </a:bodyPr>
          <a:lstStyle/>
          <a:p>
            <a:pPr>
              <a:lnSpc>
                <a:spcPct val="200000"/>
              </a:lnSpc>
            </a:pPr>
            <a:r>
              <a:rPr lang="en-GB" sz="1400" dirty="0">
                <a:solidFill>
                  <a:srgbClr val="202529"/>
                </a:solidFill>
                <a:latin typeface="Modern Era" panose="02000000000000000000" pitchFamily="2" charset="0"/>
                <a:cs typeface="Effra" panose="020B0603020203020204" pitchFamily="34" charset="0"/>
              </a:rPr>
              <a:t>sales@goodbox.com</a:t>
            </a:r>
          </a:p>
        </p:txBody>
      </p:sp>
      <p:sp>
        <p:nvSpPr>
          <p:cNvPr id="68" name="Oval 67">
            <a:extLst>
              <a:ext uri="{FF2B5EF4-FFF2-40B4-BE49-F238E27FC236}">
                <a16:creationId xmlns:a16="http://schemas.microsoft.com/office/drawing/2014/main" id="{2B798E97-CF38-5746-8B2C-4325E2854826}"/>
              </a:ext>
            </a:extLst>
          </p:cNvPr>
          <p:cNvSpPr/>
          <p:nvPr/>
        </p:nvSpPr>
        <p:spPr>
          <a:xfrm>
            <a:off x="879914" y="4522774"/>
            <a:ext cx="263858" cy="263858"/>
          </a:xfrm>
          <a:prstGeom prst="ellipse">
            <a:avLst/>
          </a:prstGeom>
          <a:solidFill>
            <a:srgbClr val="FF5064"/>
          </a:solidFill>
          <a:ln>
            <a:noFill/>
          </a:ln>
          <a:effectLst>
            <a:outerShdw blurRad="152400" dir="5400000" algn="ctr"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lose up of a logo&#10;&#10;Description automatically generated">
            <a:extLst>
              <a:ext uri="{FF2B5EF4-FFF2-40B4-BE49-F238E27FC236}">
                <a16:creationId xmlns:a16="http://schemas.microsoft.com/office/drawing/2014/main" id="{FC756541-673A-184A-821B-701AF870B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504" y="4588947"/>
            <a:ext cx="114140" cy="114140"/>
          </a:xfrm>
          <a:prstGeom prst="rect">
            <a:avLst/>
          </a:prstGeom>
        </p:spPr>
      </p:pic>
      <p:pic>
        <p:nvPicPr>
          <p:cNvPr id="15" name="Picture 14" descr="A picture containing pair, sitting&#10;&#10;Description automatically generated">
            <a:extLst>
              <a:ext uri="{FF2B5EF4-FFF2-40B4-BE49-F238E27FC236}">
                <a16:creationId xmlns:a16="http://schemas.microsoft.com/office/drawing/2014/main" id="{9DC323EF-4E97-4040-90A2-80B5DCEDA7C0}"/>
              </a:ext>
            </a:extLst>
          </p:cNvPr>
          <p:cNvPicPr>
            <a:picLocks noChangeAspect="1"/>
          </p:cNvPicPr>
          <p:nvPr/>
        </p:nvPicPr>
        <p:blipFill rotWithShape="1">
          <a:blip r:embed="rId3">
            <a:extLst>
              <a:ext uri="{28A0092B-C50C-407E-A947-70E740481C1C}">
                <a14:useLocalDpi xmlns:a14="http://schemas.microsoft.com/office/drawing/2010/main" val="0"/>
              </a:ext>
            </a:extLst>
          </a:blip>
          <a:srcRect b="21667"/>
          <a:stretch/>
        </p:blipFill>
        <p:spPr>
          <a:xfrm>
            <a:off x="4938194" y="5485256"/>
            <a:ext cx="1184069" cy="927514"/>
          </a:xfrm>
          <a:prstGeom prst="rect">
            <a:avLst/>
          </a:prstGeom>
        </p:spPr>
      </p:pic>
      <p:pic>
        <p:nvPicPr>
          <p:cNvPr id="69" name="Picture 68" descr="A picture containing meter, parking, standing, person&#10;&#10;Description automatically generated">
            <a:extLst>
              <a:ext uri="{FF2B5EF4-FFF2-40B4-BE49-F238E27FC236}">
                <a16:creationId xmlns:a16="http://schemas.microsoft.com/office/drawing/2014/main" id="{E06FA4F4-F698-094E-84D9-A6AB9F6154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1357" y="3713980"/>
            <a:ext cx="1205904" cy="1203225"/>
          </a:xfrm>
          <a:prstGeom prst="rect">
            <a:avLst/>
          </a:prstGeom>
        </p:spPr>
      </p:pic>
      <p:sp>
        <p:nvSpPr>
          <p:cNvPr id="36" name="TextBox 35">
            <a:extLst>
              <a:ext uri="{FF2B5EF4-FFF2-40B4-BE49-F238E27FC236}">
                <a16:creationId xmlns:a16="http://schemas.microsoft.com/office/drawing/2014/main" id="{0988D45D-7260-6B42-AE19-13753CDC26AA}"/>
              </a:ext>
            </a:extLst>
          </p:cNvPr>
          <p:cNvSpPr txBox="1"/>
          <p:nvPr/>
        </p:nvSpPr>
        <p:spPr>
          <a:xfrm>
            <a:off x="10497103" y="3844164"/>
            <a:ext cx="910007" cy="854080"/>
          </a:xfrm>
          <a:prstGeom prst="rect">
            <a:avLst/>
          </a:prstGeom>
          <a:noFill/>
        </p:spPr>
        <p:txBody>
          <a:bodyPr wrap="square" rtlCol="0" anchor="t">
            <a:spAutoFit/>
          </a:bodyPr>
          <a:lstStyle/>
          <a:p>
            <a:pPr>
              <a:lnSpc>
                <a:spcPts val="1160"/>
              </a:lnSpc>
            </a:pPr>
            <a:r>
              <a:rPr lang="en-GB" sz="800" dirty="0">
                <a:solidFill>
                  <a:srgbClr val="202529"/>
                </a:solidFill>
                <a:latin typeface="Effra"/>
              </a:rPr>
              <a:t>Custom artwork available from £15 through a recommended supplier</a:t>
            </a:r>
            <a:endParaRPr lang="en-US" sz="800" dirty="0">
              <a:solidFill>
                <a:srgbClr val="202529"/>
              </a:solidFill>
            </a:endParaRPr>
          </a:p>
        </p:txBody>
      </p:sp>
      <p:pic>
        <p:nvPicPr>
          <p:cNvPr id="6" name="Picture 5" descr="A picture containing text&#10;&#10;Description automatically generated">
            <a:extLst>
              <a:ext uri="{FF2B5EF4-FFF2-40B4-BE49-F238E27FC236}">
                <a16:creationId xmlns:a16="http://schemas.microsoft.com/office/drawing/2014/main" id="{C7C2C038-D6E7-5A46-BC44-28B9C6F72B38}"/>
              </a:ext>
            </a:extLst>
          </p:cNvPr>
          <p:cNvPicPr>
            <a:picLocks noChangeAspect="1"/>
          </p:cNvPicPr>
          <p:nvPr/>
        </p:nvPicPr>
        <p:blipFill rotWithShape="1">
          <a:blip r:embed="rId5">
            <a:extLst>
              <a:ext uri="{28A0092B-C50C-407E-A947-70E740481C1C}">
                <a14:useLocalDpi xmlns:a14="http://schemas.microsoft.com/office/drawing/2010/main" val="0"/>
              </a:ext>
            </a:extLst>
          </a:blip>
          <a:srcRect l="30909" t="25225" r="32229" b="26868"/>
          <a:stretch/>
        </p:blipFill>
        <p:spPr>
          <a:xfrm>
            <a:off x="5073860" y="2214759"/>
            <a:ext cx="994223" cy="861774"/>
          </a:xfrm>
          <a:prstGeom prst="rect">
            <a:avLst/>
          </a:prstGeom>
        </p:spPr>
      </p:pic>
      <p:sp>
        <p:nvSpPr>
          <p:cNvPr id="50" name="TextBox 49">
            <a:extLst>
              <a:ext uri="{FF2B5EF4-FFF2-40B4-BE49-F238E27FC236}">
                <a16:creationId xmlns:a16="http://schemas.microsoft.com/office/drawing/2014/main" id="{54F7345E-C2B3-458F-8D3D-50145854AE6E}"/>
              </a:ext>
            </a:extLst>
          </p:cNvPr>
          <p:cNvSpPr txBox="1"/>
          <p:nvPr/>
        </p:nvSpPr>
        <p:spPr>
          <a:xfrm>
            <a:off x="6444434" y="927936"/>
            <a:ext cx="2377223" cy="534762"/>
          </a:xfrm>
          <a:prstGeom prst="rect">
            <a:avLst/>
          </a:prstGeom>
          <a:noFill/>
        </p:spPr>
        <p:txBody>
          <a:bodyPr wrap="square" rtlCol="0">
            <a:spAutoFit/>
          </a:bodyPr>
          <a:lstStyle/>
          <a:p>
            <a:pPr>
              <a:lnSpc>
                <a:spcPct val="150000"/>
              </a:lnSpc>
            </a:pPr>
            <a:r>
              <a:rPr lang="en-GB" sz="1000" dirty="0">
                <a:latin typeface="Effra" panose="020B0603020203020204" pitchFamily="34" charset="0"/>
                <a:cs typeface="Effra" panose="020B0603020203020204" pitchFamily="34" charset="0"/>
              </a:rPr>
              <a:t>Remove transaction fees for the first £1,000 each month across all devices.</a:t>
            </a:r>
          </a:p>
        </p:txBody>
      </p:sp>
      <p:sp>
        <p:nvSpPr>
          <p:cNvPr id="55" name="TextBox 54">
            <a:extLst>
              <a:ext uri="{FF2B5EF4-FFF2-40B4-BE49-F238E27FC236}">
                <a16:creationId xmlns:a16="http://schemas.microsoft.com/office/drawing/2014/main" id="{00A4CF7C-29AE-4657-9F9A-A9D2C9487690}"/>
              </a:ext>
            </a:extLst>
          </p:cNvPr>
          <p:cNvSpPr txBox="1"/>
          <p:nvPr/>
        </p:nvSpPr>
        <p:spPr>
          <a:xfrm>
            <a:off x="6537962" y="531394"/>
            <a:ext cx="2451093" cy="370550"/>
          </a:xfrm>
          <a:prstGeom prst="rect">
            <a:avLst/>
          </a:prstGeom>
          <a:noFill/>
        </p:spPr>
        <p:txBody>
          <a:bodyPr wrap="square" lIns="0" rtlCol="0" anchor="t">
            <a:noAutofit/>
          </a:bodyPr>
          <a:lstStyle/>
          <a:p>
            <a:pPr>
              <a:lnSpc>
                <a:spcPct val="150000"/>
              </a:lnSpc>
              <a:spcAft>
                <a:spcPts val="1800"/>
              </a:spcAft>
            </a:pPr>
            <a:r>
              <a:rPr lang="en-GB" sz="1400" dirty="0">
                <a:solidFill>
                  <a:srgbClr val="412378"/>
                </a:solidFill>
                <a:latin typeface="Modern Era Bold" panose="02000000000000000000" pitchFamily="50" charset="0"/>
                <a:cs typeface="Effra" panose="020B0603020203020204" pitchFamily="34" charset="0"/>
              </a:rPr>
              <a:t>Fee-free fundraising</a:t>
            </a:r>
            <a:endParaRPr lang="en-GB" sz="1200" b="1" dirty="0">
              <a:solidFill>
                <a:srgbClr val="412378"/>
              </a:solidFill>
              <a:latin typeface="Modern Era Bold" panose="02000000000000000000" pitchFamily="50" charset="0"/>
              <a:cs typeface="Effra" panose="020B0603020203020204" pitchFamily="34" charset="0"/>
            </a:endParaRPr>
          </a:p>
        </p:txBody>
      </p:sp>
      <p:sp>
        <p:nvSpPr>
          <p:cNvPr id="72" name="TextBox 71">
            <a:extLst>
              <a:ext uri="{FF2B5EF4-FFF2-40B4-BE49-F238E27FC236}">
                <a16:creationId xmlns:a16="http://schemas.microsoft.com/office/drawing/2014/main" id="{1A5E999B-0FE6-451E-A098-9958FD62C0CD}"/>
              </a:ext>
            </a:extLst>
          </p:cNvPr>
          <p:cNvSpPr txBox="1"/>
          <p:nvPr/>
        </p:nvSpPr>
        <p:spPr>
          <a:xfrm>
            <a:off x="9345866" y="452318"/>
            <a:ext cx="2149463" cy="1144626"/>
          </a:xfrm>
          <a:prstGeom prst="rect">
            <a:avLst/>
          </a:prstGeom>
          <a:solidFill>
            <a:schemeClr val="bg1"/>
          </a:solidFill>
          <a:ln>
            <a:noFill/>
          </a:ln>
          <a:effectLst>
            <a:glow rad="63500">
              <a:schemeClr val="accent3">
                <a:satMod val="175000"/>
                <a:alpha val="0"/>
              </a:schemeClr>
            </a:glow>
            <a:outerShdw blurRad="292100" algn="tl" rotWithShape="0">
              <a:prstClr val="black">
                <a:alpha val="17000"/>
              </a:prstClr>
            </a:outerShdw>
          </a:effectLst>
        </p:spPr>
        <p:txBody>
          <a:bodyPr wrap="square" lIns="503998" rIns="180000" rtlCol="0" anchor="ctr">
            <a:noAutofit/>
          </a:bodyPr>
          <a:lstStyle/>
          <a:p>
            <a:pPr algn="ctr"/>
            <a:endParaRPr lang="en-GB" sz="1400" dirty="0">
              <a:solidFill>
                <a:srgbClr val="585856"/>
              </a:solidFill>
              <a:latin typeface="Modern Era" panose="02000000000000000000" pitchFamily="2" charset="0"/>
            </a:endParaRPr>
          </a:p>
        </p:txBody>
      </p:sp>
      <p:graphicFrame>
        <p:nvGraphicFramePr>
          <p:cNvPr id="73" name="Table 6">
            <a:extLst>
              <a:ext uri="{FF2B5EF4-FFF2-40B4-BE49-F238E27FC236}">
                <a16:creationId xmlns:a16="http://schemas.microsoft.com/office/drawing/2014/main" id="{0B1A1A41-5464-45D3-9CFF-7EFB7E46F33F}"/>
              </a:ext>
            </a:extLst>
          </p:cNvPr>
          <p:cNvGraphicFramePr>
            <a:graphicFrameLocks noGrp="1"/>
          </p:cNvGraphicFramePr>
          <p:nvPr>
            <p:extLst>
              <p:ext uri="{D42A27DB-BD31-4B8C-83A1-F6EECF244321}">
                <p14:modId xmlns:p14="http://schemas.microsoft.com/office/powerpoint/2010/main" val="3474619723"/>
              </p:ext>
            </p:extLst>
          </p:nvPr>
        </p:nvGraphicFramePr>
        <p:xfrm>
          <a:off x="9339930" y="916872"/>
          <a:ext cx="2155398" cy="660193"/>
        </p:xfrm>
        <a:graphic>
          <a:graphicData uri="http://schemas.openxmlformats.org/drawingml/2006/table">
            <a:tbl>
              <a:tblPr firstRow="1" bandRow="1">
                <a:tableStyleId>{C083E6E3-FA7D-4D7B-A595-EF9225AFEA82}</a:tableStyleId>
              </a:tblPr>
              <a:tblGrid>
                <a:gridCol w="2155398">
                  <a:extLst>
                    <a:ext uri="{9D8B030D-6E8A-4147-A177-3AD203B41FA5}">
                      <a16:colId xmlns:a16="http://schemas.microsoft.com/office/drawing/2014/main" val="1335191752"/>
                    </a:ext>
                  </a:extLst>
                </a:gridCol>
              </a:tblGrid>
              <a:tr h="343033">
                <a:tc>
                  <a:txBody>
                    <a:bodyPr/>
                    <a:lstStyle/>
                    <a:p>
                      <a:r>
                        <a:rPr lang="en-GB" sz="900" b="0" spc="200" baseline="0" dirty="0">
                          <a:latin typeface="Effra" panose="020B0603020203020204" pitchFamily="34" charset="0"/>
                          <a:cs typeface="Effra" panose="020B0603020203020204" pitchFamily="34" charset="0"/>
                        </a:rPr>
                        <a:t>MONTHLY COST</a:t>
                      </a:r>
                    </a:p>
                  </a:txBody>
                  <a:tcPr marL="90000" marR="90000" marT="90000" marB="9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2613673"/>
                  </a:ext>
                </a:extLst>
              </a:tr>
              <a:tr h="0">
                <a:tc>
                  <a:txBody>
                    <a:bodyPr/>
                    <a:lstStyle/>
                    <a:p>
                      <a:r>
                        <a:rPr lang="en-GB" sz="900" b="0" i="0" dirty="0">
                          <a:latin typeface="Effra" panose="020B0603020203020204" pitchFamily="34" charset="0"/>
                          <a:cs typeface="Effra" panose="020B0603020203020204" pitchFamily="34" charset="0"/>
                        </a:rPr>
                        <a:t>£20</a:t>
                      </a:r>
                    </a:p>
                  </a:txBody>
                  <a:tcPr marL="90000" marR="90000" marT="90000" marB="9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3703647"/>
                  </a:ext>
                </a:extLst>
              </a:tr>
            </a:tbl>
          </a:graphicData>
        </a:graphic>
      </p:graphicFrame>
      <p:sp>
        <p:nvSpPr>
          <p:cNvPr id="74" name="Rectangle 73">
            <a:extLst>
              <a:ext uri="{FF2B5EF4-FFF2-40B4-BE49-F238E27FC236}">
                <a16:creationId xmlns:a16="http://schemas.microsoft.com/office/drawing/2014/main" id="{BF78DC55-C9CB-4A32-AE39-DFA6157D4E0B}"/>
              </a:ext>
            </a:extLst>
          </p:cNvPr>
          <p:cNvSpPr/>
          <p:nvPr/>
        </p:nvSpPr>
        <p:spPr>
          <a:xfrm>
            <a:off x="9345867" y="452319"/>
            <a:ext cx="2149461" cy="410566"/>
          </a:xfrm>
          <a:prstGeom prst="rect">
            <a:avLst/>
          </a:prstGeom>
          <a:solidFill>
            <a:srgbClr val="412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TextBox 74">
            <a:extLst>
              <a:ext uri="{FF2B5EF4-FFF2-40B4-BE49-F238E27FC236}">
                <a16:creationId xmlns:a16="http://schemas.microsoft.com/office/drawing/2014/main" id="{CC3CF5E2-5894-4AE0-A692-0EE32CD4A1C9}"/>
              </a:ext>
            </a:extLst>
          </p:cNvPr>
          <p:cNvSpPr txBox="1"/>
          <p:nvPr/>
        </p:nvSpPr>
        <p:spPr>
          <a:xfrm>
            <a:off x="9498027" y="452318"/>
            <a:ext cx="1805860" cy="370550"/>
          </a:xfrm>
          <a:prstGeom prst="rect">
            <a:avLst/>
          </a:prstGeom>
          <a:noFill/>
        </p:spPr>
        <p:txBody>
          <a:bodyPr wrap="square" lIns="0" rtlCol="0" anchor="t">
            <a:noAutofit/>
          </a:bodyPr>
          <a:lstStyle/>
          <a:p>
            <a:pPr>
              <a:lnSpc>
                <a:spcPct val="150000"/>
              </a:lnSpc>
              <a:spcAft>
                <a:spcPts val="1800"/>
              </a:spcAft>
            </a:pPr>
            <a:r>
              <a:rPr lang="en-GB" sz="1200" b="1" dirty="0">
                <a:solidFill>
                  <a:schemeClr val="bg1"/>
                </a:solidFill>
                <a:latin typeface="Modern Era Bold" panose="02000000000000000000" pitchFamily="50" charset="0"/>
                <a:cs typeface="Effra" panose="020B0603020203020204" pitchFamily="34" charset="0"/>
              </a:rPr>
              <a:t>Add-on</a:t>
            </a:r>
          </a:p>
        </p:txBody>
      </p:sp>
      <p:pic>
        <p:nvPicPr>
          <p:cNvPr id="76" name="Picture 75">
            <a:extLst>
              <a:ext uri="{FF2B5EF4-FFF2-40B4-BE49-F238E27FC236}">
                <a16:creationId xmlns:a16="http://schemas.microsoft.com/office/drawing/2014/main" id="{5C4307F5-5DCB-4C57-BA03-CE805BE29D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1683" y="472787"/>
            <a:ext cx="788630" cy="1203224"/>
          </a:xfrm>
          <a:prstGeom prst="rect">
            <a:avLst/>
          </a:prstGeom>
        </p:spPr>
      </p:pic>
      <p:pic>
        <p:nvPicPr>
          <p:cNvPr id="77" name="Picture 76">
            <a:extLst>
              <a:ext uri="{FF2B5EF4-FFF2-40B4-BE49-F238E27FC236}">
                <a16:creationId xmlns:a16="http://schemas.microsoft.com/office/drawing/2014/main" id="{3C1C0073-73A6-475B-9829-6396878C9D07}"/>
              </a:ext>
            </a:extLst>
          </p:cNvPr>
          <p:cNvPicPr>
            <a:picLocks noChangeAspect="1"/>
          </p:cNvPicPr>
          <p:nvPr/>
        </p:nvPicPr>
        <p:blipFill rotWithShape="1">
          <a:blip r:embed="rId7">
            <a:extLst>
              <a:ext uri="{28A0092B-C50C-407E-A947-70E740481C1C}">
                <a14:useLocalDpi xmlns:a14="http://schemas.microsoft.com/office/drawing/2010/main" val="0"/>
              </a:ext>
            </a:extLst>
          </a:blip>
          <a:srcRect l="22083" t="20316" r="22390" b="21206"/>
          <a:stretch/>
        </p:blipFill>
        <p:spPr>
          <a:xfrm>
            <a:off x="5679019" y="958966"/>
            <a:ext cx="481828" cy="743571"/>
          </a:xfrm>
          <a:prstGeom prst="rect">
            <a:avLst/>
          </a:prstGeom>
        </p:spPr>
      </p:pic>
    </p:spTree>
    <p:extLst>
      <p:ext uri="{BB962C8B-B14F-4D97-AF65-F5344CB8AC3E}">
        <p14:creationId xmlns:p14="http://schemas.microsoft.com/office/powerpoint/2010/main" val="2596647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Graphical user interface, text, application&#10;&#10;Description automatically generated">
            <a:extLst>
              <a:ext uri="{FF2B5EF4-FFF2-40B4-BE49-F238E27FC236}">
                <a16:creationId xmlns:a16="http://schemas.microsoft.com/office/drawing/2014/main" id="{3C7F2C86-FA3F-4D4A-989B-60095E9B2EFD}"/>
              </a:ext>
            </a:extLst>
          </p:cNvPr>
          <p:cNvPicPr>
            <a:picLocks noChangeAspect="1"/>
          </p:cNvPicPr>
          <p:nvPr/>
        </p:nvPicPr>
        <p:blipFill rotWithShape="1">
          <a:blip r:embed="rId2">
            <a:extLst>
              <a:ext uri="{28A0092B-C50C-407E-A947-70E740481C1C}">
                <a14:useLocalDpi xmlns:a14="http://schemas.microsoft.com/office/drawing/2010/main" val="0"/>
              </a:ext>
            </a:extLst>
          </a:blip>
          <a:srcRect l="13169" r="12318"/>
          <a:stretch/>
        </p:blipFill>
        <p:spPr>
          <a:xfrm>
            <a:off x="0" y="0"/>
            <a:ext cx="12192000" cy="6858000"/>
          </a:xfrm>
          <a:prstGeom prst="rect">
            <a:avLst/>
          </a:prstGeom>
        </p:spPr>
      </p:pic>
      <p:sp>
        <p:nvSpPr>
          <p:cNvPr id="24" name="TextBox 23">
            <a:extLst>
              <a:ext uri="{FF2B5EF4-FFF2-40B4-BE49-F238E27FC236}">
                <a16:creationId xmlns:a16="http://schemas.microsoft.com/office/drawing/2014/main" id="{756F20DF-0561-C14E-B904-9C736C98E9BC}"/>
              </a:ext>
            </a:extLst>
          </p:cNvPr>
          <p:cNvSpPr txBox="1"/>
          <p:nvPr/>
        </p:nvSpPr>
        <p:spPr>
          <a:xfrm>
            <a:off x="6695713" y="5881727"/>
            <a:ext cx="2028996" cy="430887"/>
          </a:xfrm>
          <a:prstGeom prst="rect">
            <a:avLst/>
          </a:prstGeom>
          <a:noFill/>
        </p:spPr>
        <p:txBody>
          <a:bodyPr wrap="square" rtlCol="0">
            <a:spAutoFit/>
          </a:bodyPr>
          <a:lstStyle/>
          <a:p>
            <a:pPr>
              <a:lnSpc>
                <a:spcPct val="150000"/>
              </a:lnSpc>
            </a:pPr>
            <a:r>
              <a:rPr lang="en-GB" sz="1600" spc="200" dirty="0">
                <a:solidFill>
                  <a:srgbClr val="202529"/>
                </a:solidFill>
                <a:latin typeface="Effra" panose="020B0603020203020204" pitchFamily="34" charset="0"/>
                <a:cs typeface="Effra" panose="020B0603020203020204" pitchFamily="34" charset="0"/>
              </a:rPr>
              <a:t>GOODBOX.COM</a:t>
            </a:r>
          </a:p>
        </p:txBody>
      </p:sp>
      <p:grpSp>
        <p:nvGrpSpPr>
          <p:cNvPr id="6" name="Group 5">
            <a:extLst>
              <a:ext uri="{FF2B5EF4-FFF2-40B4-BE49-F238E27FC236}">
                <a16:creationId xmlns:a16="http://schemas.microsoft.com/office/drawing/2014/main" id="{BAA58E38-1E67-4126-A6D9-BAD469C3E36B}"/>
              </a:ext>
            </a:extLst>
          </p:cNvPr>
          <p:cNvGrpSpPr/>
          <p:nvPr/>
        </p:nvGrpSpPr>
        <p:grpSpPr>
          <a:xfrm>
            <a:off x="5439910" y="3184642"/>
            <a:ext cx="2100533" cy="1949397"/>
            <a:chOff x="1746589" y="2193946"/>
            <a:chExt cx="2100533" cy="1949397"/>
          </a:xfrm>
        </p:grpSpPr>
        <p:grpSp>
          <p:nvGrpSpPr>
            <p:cNvPr id="19" name="Group 18">
              <a:extLst>
                <a:ext uri="{FF2B5EF4-FFF2-40B4-BE49-F238E27FC236}">
                  <a16:creationId xmlns:a16="http://schemas.microsoft.com/office/drawing/2014/main" id="{362E5CF3-91C4-A14C-8353-226580A0B52B}"/>
                </a:ext>
              </a:extLst>
            </p:cNvPr>
            <p:cNvGrpSpPr/>
            <p:nvPr/>
          </p:nvGrpSpPr>
          <p:grpSpPr>
            <a:xfrm>
              <a:off x="2620647" y="2193946"/>
              <a:ext cx="352416" cy="352416"/>
              <a:chOff x="5412198" y="2947774"/>
              <a:chExt cx="263858" cy="263858"/>
            </a:xfrm>
          </p:grpSpPr>
          <p:sp>
            <p:nvSpPr>
              <p:cNvPr id="9" name="Oval 8">
                <a:extLst>
                  <a:ext uri="{FF2B5EF4-FFF2-40B4-BE49-F238E27FC236}">
                    <a16:creationId xmlns:a16="http://schemas.microsoft.com/office/drawing/2014/main" id="{D957196B-42CA-DE4C-B858-E62F7BCA582A}"/>
                  </a:ext>
                </a:extLst>
              </p:cNvPr>
              <p:cNvSpPr/>
              <p:nvPr/>
            </p:nvSpPr>
            <p:spPr>
              <a:xfrm>
                <a:off x="5412198" y="2947774"/>
                <a:ext cx="263858" cy="263858"/>
              </a:xfrm>
              <a:prstGeom prst="ellipse">
                <a:avLst/>
              </a:prstGeom>
              <a:solidFill>
                <a:srgbClr val="FF5064"/>
              </a:solidFill>
              <a:ln>
                <a:noFill/>
              </a:ln>
              <a:effectLst>
                <a:outerShdw blurRad="152400" dir="5400000" algn="ctr"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 up of a logo&#10;&#10;Description automatically generated">
                <a:extLst>
                  <a:ext uri="{FF2B5EF4-FFF2-40B4-BE49-F238E27FC236}">
                    <a16:creationId xmlns:a16="http://schemas.microsoft.com/office/drawing/2014/main" id="{FC6EAB95-0F35-6742-931D-29692673B7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8788" y="3013947"/>
                <a:ext cx="114140" cy="114140"/>
              </a:xfrm>
              <a:prstGeom prst="rect">
                <a:avLst/>
              </a:prstGeom>
            </p:spPr>
          </p:pic>
        </p:grpSp>
        <p:sp>
          <p:nvSpPr>
            <p:cNvPr id="15" name="TextBox 14">
              <a:extLst>
                <a:ext uri="{FF2B5EF4-FFF2-40B4-BE49-F238E27FC236}">
                  <a16:creationId xmlns:a16="http://schemas.microsoft.com/office/drawing/2014/main" id="{BD69ADB3-A9D3-E447-B1E7-1FBF63007A9B}"/>
                </a:ext>
              </a:extLst>
            </p:cNvPr>
            <p:cNvSpPr txBox="1"/>
            <p:nvPr/>
          </p:nvSpPr>
          <p:spPr>
            <a:xfrm>
              <a:off x="2155455" y="2613850"/>
              <a:ext cx="1282801" cy="680336"/>
            </a:xfrm>
            <a:prstGeom prst="rect">
              <a:avLst/>
            </a:prstGeom>
            <a:noFill/>
          </p:spPr>
          <p:txBody>
            <a:bodyPr wrap="square" lIns="0" rtlCol="0" anchor="t">
              <a:noAutofit/>
            </a:bodyPr>
            <a:lstStyle/>
            <a:p>
              <a:pPr algn="ctr">
                <a:lnSpc>
                  <a:spcPct val="150000"/>
                </a:lnSpc>
                <a:spcAft>
                  <a:spcPts val="1800"/>
                </a:spcAft>
              </a:pPr>
              <a:r>
                <a:rPr lang="en-GB" sz="3600" dirty="0">
                  <a:solidFill>
                    <a:srgbClr val="202529"/>
                  </a:solidFill>
                  <a:latin typeface="Modern Era Bold" panose="02000000000000000000" pitchFamily="50" charset="0"/>
                  <a:cs typeface="Effra" panose="020B0603020203020204" pitchFamily="34" charset="0"/>
                </a:rPr>
                <a:t>Email</a:t>
              </a:r>
              <a:endParaRPr lang="en-GB" sz="3200" b="1" dirty="0">
                <a:solidFill>
                  <a:srgbClr val="202529"/>
                </a:solidFill>
                <a:latin typeface="Modern Era Bold" panose="02000000000000000000" pitchFamily="50" charset="0"/>
                <a:cs typeface="Effra" panose="020B0603020203020204" pitchFamily="34" charset="0"/>
              </a:endParaRPr>
            </a:p>
          </p:txBody>
        </p:sp>
        <p:sp>
          <p:nvSpPr>
            <p:cNvPr id="25" name="TextBox 24">
              <a:extLst>
                <a:ext uri="{FF2B5EF4-FFF2-40B4-BE49-F238E27FC236}">
                  <a16:creationId xmlns:a16="http://schemas.microsoft.com/office/drawing/2014/main" id="{4FFF3D12-0EF3-8843-9635-3ED98C55B7BD}"/>
                </a:ext>
              </a:extLst>
            </p:cNvPr>
            <p:cNvSpPr txBox="1"/>
            <p:nvPr/>
          </p:nvSpPr>
          <p:spPr>
            <a:xfrm>
              <a:off x="1746589" y="3680972"/>
              <a:ext cx="2100533" cy="462371"/>
            </a:xfrm>
            <a:prstGeom prst="rect">
              <a:avLst/>
            </a:prstGeom>
            <a:noFill/>
          </p:spPr>
          <p:txBody>
            <a:bodyPr wrap="square" rtlCol="0">
              <a:spAutoFit/>
            </a:bodyPr>
            <a:lstStyle/>
            <a:p>
              <a:pPr algn="ctr">
                <a:lnSpc>
                  <a:spcPct val="200000"/>
                </a:lnSpc>
              </a:pPr>
              <a:r>
                <a:rPr lang="en-GB" sz="1400" dirty="0">
                  <a:latin typeface="Modern Era" panose="02000000000000000000" pitchFamily="2" charset="0"/>
                  <a:cs typeface="Effra" panose="020B0603020203020204" pitchFamily="34" charset="0"/>
                  <a:hlinkClick r:id="rId4">
                    <a:extLst>
                      <a:ext uri="{A12FA001-AC4F-418D-AE19-62706E023703}">
                        <ahyp:hlinkClr xmlns:ahyp="http://schemas.microsoft.com/office/drawing/2018/hyperlinkcolor" val="tx"/>
                      </a:ext>
                    </a:extLst>
                  </a:hlinkClick>
                </a:rPr>
                <a:t>sales@goodbox.com</a:t>
              </a:r>
              <a:endParaRPr lang="en-GB" sz="1400" dirty="0">
                <a:latin typeface="Modern Era" panose="02000000000000000000" pitchFamily="2" charset="0"/>
                <a:cs typeface="Effra" panose="020B0603020203020204" pitchFamily="34" charset="0"/>
              </a:endParaRPr>
            </a:p>
          </p:txBody>
        </p:sp>
      </p:grpSp>
      <p:grpSp>
        <p:nvGrpSpPr>
          <p:cNvPr id="5" name="Group 4">
            <a:extLst>
              <a:ext uri="{FF2B5EF4-FFF2-40B4-BE49-F238E27FC236}">
                <a16:creationId xmlns:a16="http://schemas.microsoft.com/office/drawing/2014/main" id="{709FE6FE-6DD8-4101-A5E3-B6DD656F1670}"/>
              </a:ext>
            </a:extLst>
          </p:cNvPr>
          <p:cNvGrpSpPr/>
          <p:nvPr/>
        </p:nvGrpSpPr>
        <p:grpSpPr>
          <a:xfrm>
            <a:off x="8089292" y="3184642"/>
            <a:ext cx="1841601" cy="1109612"/>
            <a:chOff x="5175115" y="2197865"/>
            <a:chExt cx="1841601" cy="1109612"/>
          </a:xfrm>
        </p:grpSpPr>
        <p:sp>
          <p:nvSpPr>
            <p:cNvPr id="14" name="TextBox 13">
              <a:extLst>
                <a:ext uri="{FF2B5EF4-FFF2-40B4-BE49-F238E27FC236}">
                  <a16:creationId xmlns:a16="http://schemas.microsoft.com/office/drawing/2014/main" id="{41E0B519-D943-2D4C-80B6-4B1FF180D9E8}"/>
                </a:ext>
              </a:extLst>
            </p:cNvPr>
            <p:cNvSpPr txBox="1"/>
            <p:nvPr/>
          </p:nvSpPr>
          <p:spPr>
            <a:xfrm>
              <a:off x="5175115" y="2627141"/>
              <a:ext cx="1841601" cy="680336"/>
            </a:xfrm>
            <a:prstGeom prst="rect">
              <a:avLst/>
            </a:prstGeom>
            <a:noFill/>
          </p:spPr>
          <p:txBody>
            <a:bodyPr wrap="square" lIns="0" rtlCol="0" anchor="t">
              <a:noAutofit/>
            </a:bodyPr>
            <a:lstStyle/>
            <a:p>
              <a:pPr algn="ctr">
                <a:lnSpc>
                  <a:spcPct val="150000"/>
                </a:lnSpc>
                <a:spcAft>
                  <a:spcPts val="1800"/>
                </a:spcAft>
              </a:pPr>
              <a:r>
                <a:rPr lang="en-GB" sz="3600" dirty="0">
                  <a:solidFill>
                    <a:srgbClr val="202529"/>
                  </a:solidFill>
                  <a:latin typeface="Modern Era Bold" panose="02000000000000000000" pitchFamily="50" charset="0"/>
                  <a:cs typeface="Effra" panose="020B0603020203020204" pitchFamily="34" charset="0"/>
                </a:rPr>
                <a:t>Meeting</a:t>
              </a:r>
              <a:endParaRPr lang="en-GB" sz="3200" b="1" dirty="0">
                <a:solidFill>
                  <a:srgbClr val="202529"/>
                </a:solidFill>
                <a:latin typeface="Modern Era Bold" panose="02000000000000000000" pitchFamily="50" charset="0"/>
                <a:cs typeface="Effra" panose="020B0603020203020204" pitchFamily="34" charset="0"/>
              </a:endParaRPr>
            </a:p>
          </p:txBody>
        </p:sp>
        <p:grpSp>
          <p:nvGrpSpPr>
            <p:cNvPr id="21" name="Group 20">
              <a:extLst>
                <a:ext uri="{FF2B5EF4-FFF2-40B4-BE49-F238E27FC236}">
                  <a16:creationId xmlns:a16="http://schemas.microsoft.com/office/drawing/2014/main" id="{DE392FA7-1478-8E44-84BF-759014F06216}"/>
                </a:ext>
              </a:extLst>
            </p:cNvPr>
            <p:cNvGrpSpPr/>
            <p:nvPr/>
          </p:nvGrpSpPr>
          <p:grpSpPr>
            <a:xfrm>
              <a:off x="5919791" y="2197865"/>
              <a:ext cx="352416" cy="352416"/>
              <a:chOff x="5412198" y="2460594"/>
              <a:chExt cx="263858" cy="263858"/>
            </a:xfrm>
          </p:grpSpPr>
          <p:sp>
            <p:nvSpPr>
              <p:cNvPr id="22" name="Oval 21">
                <a:extLst>
                  <a:ext uri="{FF2B5EF4-FFF2-40B4-BE49-F238E27FC236}">
                    <a16:creationId xmlns:a16="http://schemas.microsoft.com/office/drawing/2014/main" id="{BFD83AD1-6EA0-F44E-88EE-3CEA3D945A95}"/>
                  </a:ext>
                </a:extLst>
              </p:cNvPr>
              <p:cNvSpPr/>
              <p:nvPr/>
            </p:nvSpPr>
            <p:spPr>
              <a:xfrm>
                <a:off x="5412198" y="2460594"/>
                <a:ext cx="263858" cy="263858"/>
              </a:xfrm>
              <a:prstGeom prst="ellipse">
                <a:avLst/>
              </a:prstGeom>
              <a:solidFill>
                <a:srgbClr val="FF5064"/>
              </a:solidFill>
              <a:ln>
                <a:noFill/>
              </a:ln>
              <a:effectLst>
                <a:outerShdw blurRad="152400" dir="5400000" algn="ctr"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descr="A picture containing drawing&#10;&#10;Description automatically generated">
                <a:extLst>
                  <a:ext uri="{FF2B5EF4-FFF2-40B4-BE49-F238E27FC236}">
                    <a16:creationId xmlns:a16="http://schemas.microsoft.com/office/drawing/2014/main" id="{ED1E569C-7109-1347-81FB-90CD929D49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3474" y="2528013"/>
                <a:ext cx="121182" cy="121182"/>
              </a:xfrm>
              <a:prstGeom prst="rect">
                <a:avLst/>
              </a:prstGeom>
            </p:spPr>
          </p:pic>
        </p:grpSp>
      </p:grpSp>
      <p:sp>
        <p:nvSpPr>
          <p:cNvPr id="2" name="TextBox 1">
            <a:extLst>
              <a:ext uri="{FF2B5EF4-FFF2-40B4-BE49-F238E27FC236}">
                <a16:creationId xmlns:a16="http://schemas.microsoft.com/office/drawing/2014/main" id="{A9E2782C-BD0D-4604-90F5-958E0504691B}"/>
              </a:ext>
            </a:extLst>
          </p:cNvPr>
          <p:cNvSpPr txBox="1"/>
          <p:nvPr/>
        </p:nvSpPr>
        <p:spPr>
          <a:xfrm>
            <a:off x="8454768" y="4707292"/>
            <a:ext cx="948796" cy="423466"/>
          </a:xfrm>
          <a:prstGeom prst="rect">
            <a:avLst/>
          </a:prstGeom>
          <a:solidFill>
            <a:srgbClr val="412378"/>
          </a:solidFill>
        </p:spPr>
        <p:txBody>
          <a:bodyPr wrap="square" lIns="0" tIns="45720" rIns="91440" bIns="45720" rtlCol="0" anchor="t">
            <a:noAutofit/>
          </a:bodyPr>
          <a:lstStyle/>
          <a:p>
            <a:pPr algn="r">
              <a:lnSpc>
                <a:spcPct val="150000"/>
              </a:lnSpc>
              <a:spcAft>
                <a:spcPts val="1800"/>
              </a:spcAft>
            </a:pPr>
            <a:r>
              <a:rPr lang="en-GB" sz="1200" dirty="0">
                <a:solidFill>
                  <a:schemeClr val="bg1"/>
                </a:solidFill>
                <a:latin typeface="Modern Era Bold"/>
                <a:cs typeface="Effra" panose="020B0603020203020204" pitchFamily="34" charset="0"/>
                <a:hlinkClick r:id="rId6">
                  <a:extLst>
                    <a:ext uri="{A12FA001-AC4F-418D-AE19-62706E023703}">
                      <ahyp:hlinkClr xmlns:ahyp="http://schemas.microsoft.com/office/drawing/2018/hyperlinkcolor" val="tx"/>
                    </a:ext>
                  </a:extLst>
                </a:hlinkClick>
              </a:rPr>
              <a:t>BOOK NOW</a:t>
            </a:r>
            <a:r>
              <a:rPr lang="en-GB" sz="1200" dirty="0">
                <a:solidFill>
                  <a:schemeClr val="bg1"/>
                </a:solidFill>
                <a:latin typeface="Modern Era Bold"/>
                <a:cs typeface="Effra" panose="020B0603020203020204" pitchFamily="34" charset="0"/>
              </a:rPr>
              <a:t>    </a:t>
            </a:r>
            <a:endParaRPr lang="en-GB" sz="1200" dirty="0">
              <a:solidFill>
                <a:schemeClr val="bg1"/>
              </a:solidFill>
              <a:latin typeface="Modern Era Bold" panose="02000000000000000000" pitchFamily="50" charset="0"/>
              <a:cs typeface="Effra" panose="020B0603020203020204" pitchFamily="34" charset="0"/>
            </a:endParaRPr>
          </a:p>
        </p:txBody>
      </p:sp>
    </p:spTree>
    <p:extLst>
      <p:ext uri="{BB962C8B-B14F-4D97-AF65-F5344CB8AC3E}">
        <p14:creationId xmlns:p14="http://schemas.microsoft.com/office/powerpoint/2010/main" val="9404344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a8648f2-4366-43a8-a182-3eff381f309f">
      <UserInfo>
        <DisplayName>Eva Matzka</DisplayName>
        <AccountId>676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F8D51B183F6194E85E9AFAE655F6953" ma:contentTypeVersion="13" ma:contentTypeDescription="Create a new document." ma:contentTypeScope="" ma:versionID="a1a4fe6fdc909172b33e1d22eb2bb43a">
  <xsd:schema xmlns:xsd="http://www.w3.org/2001/XMLSchema" xmlns:xs="http://www.w3.org/2001/XMLSchema" xmlns:p="http://schemas.microsoft.com/office/2006/metadata/properties" xmlns:ns2="2a8648f2-4366-43a8-a182-3eff381f309f" xmlns:ns3="12acd510-56fa-42ba-b8a3-b62261f36a8f" targetNamespace="http://schemas.microsoft.com/office/2006/metadata/properties" ma:root="true" ma:fieldsID="467ff1831c54c34fcf37b5ea4b1fe621" ns2:_="" ns3:_="">
    <xsd:import namespace="2a8648f2-4366-43a8-a182-3eff381f309f"/>
    <xsd:import namespace="12acd510-56fa-42ba-b8a3-b62261f36a8f"/>
    <xsd:element name="properties">
      <xsd:complexType>
        <xsd:sequence>
          <xsd:element name="documentManagement">
            <xsd:complexType>
              <xsd:all>
                <xsd:element ref="ns2:SharedWithUsers" minOccurs="0"/>
                <xsd:element ref="ns3:MediaServiceMetadata" minOccurs="0"/>
                <xsd:element ref="ns3:MediaServiceFastMetadata" minOccurs="0"/>
                <xsd:element ref="ns2:SharedWithDetails"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8648f2-4366-43a8-a182-3eff381f309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2acd510-56fa-42ba-b8a3-b62261f36a8f" elementFormDefault="qualified">
    <xsd:import namespace="http://schemas.microsoft.com/office/2006/documentManagement/types"/>
    <xsd:import namespace="http://schemas.microsoft.com/office/infopath/2007/PartnerControls"/>
    <xsd:element name="MediaServiceMetadata" ma:index="9" nillable="true" ma:displayName="MediaServiceMetadata" ma:description="" ma:hidden="true" ma:internalName="MediaServiceMetadata" ma:readOnly="true">
      <xsd:simpleType>
        <xsd:restriction base="dms:Note"/>
      </xsd:simpleType>
    </xsd:element>
    <xsd:element name="MediaServiceFastMetadata" ma:index="10"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2A6136-C399-4487-A04E-6F96F88E5661}">
  <ds:schemaRefs>
    <ds:schemaRef ds:uri="2a8648f2-4366-43a8-a182-3eff381f309f"/>
    <ds:schemaRef ds:uri="http://www.w3.org/XML/1998/namespace"/>
    <ds:schemaRef ds:uri="http://purl.org/dc/term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12acd510-56fa-42ba-b8a3-b62261f36a8f"/>
    <ds:schemaRef ds:uri="http://purl.org/dc/dcmitype/"/>
  </ds:schemaRefs>
</ds:datastoreItem>
</file>

<file path=customXml/itemProps2.xml><?xml version="1.0" encoding="utf-8"?>
<ds:datastoreItem xmlns:ds="http://schemas.openxmlformats.org/officeDocument/2006/customXml" ds:itemID="{3547EFA7-E055-44EC-831A-E929AC59A643}">
  <ds:schemaRefs>
    <ds:schemaRef ds:uri="12acd510-56fa-42ba-b8a3-b62261f36a8f"/>
    <ds:schemaRef ds:uri="2a8648f2-4366-43a8-a182-3eff381f30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25EA586-071C-420B-8884-156458CAD1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1306</TotalTime>
  <Words>1671</Words>
  <Application>Microsoft Office PowerPoint</Application>
  <PresentationFormat>Widescreen</PresentationFormat>
  <Paragraphs>300</Paragraphs>
  <Slides>12</Slides>
  <Notes>5</Notes>
  <HiddenSlides>3</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Arial</vt:lpstr>
      <vt:lpstr>Calibri</vt:lpstr>
      <vt:lpstr>Calibri Light</vt:lpstr>
      <vt:lpstr>Effra</vt:lpstr>
      <vt:lpstr>Effra Light</vt:lpstr>
      <vt:lpstr>Effra Medium</vt:lpstr>
      <vt:lpstr>effraregular</vt:lpstr>
      <vt:lpstr>Modern Era</vt:lpstr>
      <vt:lpstr>Modern Era Bold</vt:lpstr>
      <vt:lpstr>Modern Era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GoodBox Pricing 2021</dc:title>
  <dc:creator>Polly Gilbert</dc:creator>
  <cp:lastModifiedBy>Jenna-Mae Luby-Young</cp:lastModifiedBy>
  <cp:revision>8</cp:revision>
  <dcterms:created xsi:type="dcterms:W3CDTF">2020-01-24T10:27:52Z</dcterms:created>
  <dcterms:modified xsi:type="dcterms:W3CDTF">2022-04-27T14:26:12Z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0x0101009F8D51B183F6194E85E9AFAE655F6953</vt:lpwstr>
  </property>
</Properties>
</file>